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0" r:id="rId5"/>
    <p:sldId id="264" r:id="rId6"/>
    <p:sldId id="265" r:id="rId7"/>
    <p:sldId id="266" r:id="rId8"/>
    <p:sldId id="267" r:id="rId9"/>
    <p:sldId id="268" r:id="rId10"/>
    <p:sldId id="269" r:id="rId11"/>
    <p:sldId id="270" r:id="rId12"/>
    <p:sldId id="271" r:id="rId13"/>
    <p:sldId id="272" r:id="rId14"/>
    <p:sldId id="273" r:id="rId15"/>
    <p:sldId id="278" r:id="rId16"/>
    <p:sldId id="279" r:id="rId17"/>
    <p:sldId id="280" r:id="rId18"/>
    <p:sldId id="281" r:id="rId19"/>
    <p:sldId id="274" r:id="rId20"/>
    <p:sldId id="276" r:id="rId21"/>
    <p:sldId id="275" r:id="rId22"/>
    <p:sldId id="282" r:id="rId23"/>
    <p:sldId id="283" r:id="rId24"/>
    <p:sldId id="284" r:id="rId25"/>
    <p:sldId id="285" r:id="rId26"/>
    <p:sldId id="286" r:id="rId27"/>
    <p:sldId id="287" r:id="rId28"/>
    <p:sldId id="289" r:id="rId29"/>
    <p:sldId id="290" r:id="rId30"/>
    <p:sldId id="288" r:id="rId31"/>
    <p:sldId id="291" r:id="rId32"/>
    <p:sldId id="293" r:id="rId33"/>
    <p:sldId id="294" r:id="rId34"/>
    <p:sldId id="295" r:id="rId35"/>
    <p:sldId id="292" r:id="rId36"/>
    <p:sldId id="296" r:id="rId37"/>
    <p:sldId id="297" r:id="rId38"/>
    <p:sldId id="298" r:id="rId39"/>
    <p:sldId id="299" r:id="rId40"/>
    <p:sldId id="300" r:id="rId41"/>
    <p:sldId id="301" r:id="rId42"/>
    <p:sldId id="302" r:id="rId43"/>
    <p:sldId id="303" r:id="rId44"/>
    <p:sldId id="304" r:id="rId45"/>
    <p:sldId id="305" r:id="rId46"/>
    <p:sldId id="306" r:id="rId47"/>
    <p:sldId id="307" r:id="rId48"/>
    <p:sldId id="308" r:id="rId49"/>
    <p:sldId id="309" r:id="rId50"/>
    <p:sldId id="311" r:id="rId51"/>
    <p:sldId id="312" r:id="rId52"/>
    <p:sldId id="313" r:id="rId53"/>
    <p:sldId id="314" r:id="rId54"/>
    <p:sldId id="315" r:id="rId55"/>
    <p:sldId id="316" r:id="rId56"/>
    <p:sldId id="317" r:id="rId57"/>
    <p:sldId id="318" r:id="rId58"/>
    <p:sldId id="310" r:id="rId59"/>
    <p:sldId id="319" r:id="rId60"/>
    <p:sldId id="320" r:id="rId61"/>
    <p:sldId id="321" r:id="rId62"/>
    <p:sldId id="322" r:id="rId63"/>
    <p:sldId id="323" r:id="rId6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74" d="100"/>
          <a:sy n="74" d="100"/>
        </p:scale>
        <p:origin x="340"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FC117-C0DD-2193-4880-DB7AE45AC07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79BBBD8-045E-A79D-1635-E0BAD9CAEAF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791627B-1A7D-87FD-7DA0-66231D43635C}"/>
              </a:ext>
            </a:extLst>
          </p:cNvPr>
          <p:cNvSpPr>
            <a:spLocks noGrp="1"/>
          </p:cNvSpPr>
          <p:nvPr>
            <p:ph type="dt" sz="half" idx="10"/>
          </p:nvPr>
        </p:nvSpPr>
        <p:spPr/>
        <p:txBody>
          <a:bodyPr/>
          <a:lstStyle/>
          <a:p>
            <a:fld id="{E741C069-6A2A-4E82-B5AF-12AC995F618B}" type="datetimeFigureOut">
              <a:rPr lang="en-IN" smtClean="0"/>
              <a:t>28-07-2025</a:t>
            </a:fld>
            <a:endParaRPr lang="en-IN"/>
          </a:p>
        </p:txBody>
      </p:sp>
      <p:sp>
        <p:nvSpPr>
          <p:cNvPr id="5" name="Footer Placeholder 4">
            <a:extLst>
              <a:ext uri="{FF2B5EF4-FFF2-40B4-BE49-F238E27FC236}">
                <a16:creationId xmlns:a16="http://schemas.microsoft.com/office/drawing/2014/main" id="{884EA077-B375-FCC3-443C-7CA13DE0A2C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334A65E-29ED-8334-CBBF-E290162C20C9}"/>
              </a:ext>
            </a:extLst>
          </p:cNvPr>
          <p:cNvSpPr>
            <a:spLocks noGrp="1"/>
          </p:cNvSpPr>
          <p:nvPr>
            <p:ph type="sldNum" sz="quarter" idx="12"/>
          </p:nvPr>
        </p:nvSpPr>
        <p:spPr/>
        <p:txBody>
          <a:bodyPr/>
          <a:lstStyle/>
          <a:p>
            <a:fld id="{6BB97EE7-23F9-4DA6-B4D5-2E11B82A21ED}" type="slidenum">
              <a:rPr lang="en-IN" smtClean="0"/>
              <a:t>‹#›</a:t>
            </a:fld>
            <a:endParaRPr lang="en-IN"/>
          </a:p>
        </p:txBody>
      </p:sp>
    </p:spTree>
    <p:extLst>
      <p:ext uri="{BB962C8B-B14F-4D97-AF65-F5344CB8AC3E}">
        <p14:creationId xmlns:p14="http://schemas.microsoft.com/office/powerpoint/2010/main" val="240293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B105D-81B8-C729-6660-678C4FD7B9F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0CA8F60-C0D8-76E0-35AD-EF30DADB9F1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8E31C1A-10A5-5A89-12E0-B417E41F8E80}"/>
              </a:ext>
            </a:extLst>
          </p:cNvPr>
          <p:cNvSpPr>
            <a:spLocks noGrp="1"/>
          </p:cNvSpPr>
          <p:nvPr>
            <p:ph type="dt" sz="half" idx="10"/>
          </p:nvPr>
        </p:nvSpPr>
        <p:spPr/>
        <p:txBody>
          <a:bodyPr/>
          <a:lstStyle/>
          <a:p>
            <a:fld id="{E741C069-6A2A-4E82-B5AF-12AC995F618B}" type="datetimeFigureOut">
              <a:rPr lang="en-IN" smtClean="0"/>
              <a:t>28-07-2025</a:t>
            </a:fld>
            <a:endParaRPr lang="en-IN"/>
          </a:p>
        </p:txBody>
      </p:sp>
      <p:sp>
        <p:nvSpPr>
          <p:cNvPr id="5" name="Footer Placeholder 4">
            <a:extLst>
              <a:ext uri="{FF2B5EF4-FFF2-40B4-BE49-F238E27FC236}">
                <a16:creationId xmlns:a16="http://schemas.microsoft.com/office/drawing/2014/main" id="{A62560C1-2A14-0AA6-A2AA-6AF494E7A28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122CD56-C1BB-A52B-3E8B-CF8A45EFDB8A}"/>
              </a:ext>
            </a:extLst>
          </p:cNvPr>
          <p:cNvSpPr>
            <a:spLocks noGrp="1"/>
          </p:cNvSpPr>
          <p:nvPr>
            <p:ph type="sldNum" sz="quarter" idx="12"/>
          </p:nvPr>
        </p:nvSpPr>
        <p:spPr/>
        <p:txBody>
          <a:bodyPr/>
          <a:lstStyle/>
          <a:p>
            <a:fld id="{6BB97EE7-23F9-4DA6-B4D5-2E11B82A21ED}" type="slidenum">
              <a:rPr lang="en-IN" smtClean="0"/>
              <a:t>‹#›</a:t>
            </a:fld>
            <a:endParaRPr lang="en-IN"/>
          </a:p>
        </p:txBody>
      </p:sp>
    </p:spTree>
    <p:extLst>
      <p:ext uri="{BB962C8B-B14F-4D97-AF65-F5344CB8AC3E}">
        <p14:creationId xmlns:p14="http://schemas.microsoft.com/office/powerpoint/2010/main" val="809332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32D4231-5FDD-EC60-A76E-E5E21689BC7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7F58E4B-F419-4C9E-DF99-79D5CCA5C3D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436202D-C9BE-B847-39BA-AA799406BE9E}"/>
              </a:ext>
            </a:extLst>
          </p:cNvPr>
          <p:cNvSpPr>
            <a:spLocks noGrp="1"/>
          </p:cNvSpPr>
          <p:nvPr>
            <p:ph type="dt" sz="half" idx="10"/>
          </p:nvPr>
        </p:nvSpPr>
        <p:spPr/>
        <p:txBody>
          <a:bodyPr/>
          <a:lstStyle/>
          <a:p>
            <a:fld id="{E741C069-6A2A-4E82-B5AF-12AC995F618B}" type="datetimeFigureOut">
              <a:rPr lang="en-IN" smtClean="0"/>
              <a:t>28-07-2025</a:t>
            </a:fld>
            <a:endParaRPr lang="en-IN"/>
          </a:p>
        </p:txBody>
      </p:sp>
      <p:sp>
        <p:nvSpPr>
          <p:cNvPr id="5" name="Footer Placeholder 4">
            <a:extLst>
              <a:ext uri="{FF2B5EF4-FFF2-40B4-BE49-F238E27FC236}">
                <a16:creationId xmlns:a16="http://schemas.microsoft.com/office/drawing/2014/main" id="{C5EEC07B-669E-2F6B-4B0F-102B1356F33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1FB884E-4BAC-45F9-B18F-CF241056D7F2}"/>
              </a:ext>
            </a:extLst>
          </p:cNvPr>
          <p:cNvSpPr>
            <a:spLocks noGrp="1"/>
          </p:cNvSpPr>
          <p:nvPr>
            <p:ph type="sldNum" sz="quarter" idx="12"/>
          </p:nvPr>
        </p:nvSpPr>
        <p:spPr/>
        <p:txBody>
          <a:bodyPr/>
          <a:lstStyle/>
          <a:p>
            <a:fld id="{6BB97EE7-23F9-4DA6-B4D5-2E11B82A21ED}" type="slidenum">
              <a:rPr lang="en-IN" smtClean="0"/>
              <a:t>‹#›</a:t>
            </a:fld>
            <a:endParaRPr lang="en-IN"/>
          </a:p>
        </p:txBody>
      </p:sp>
    </p:spTree>
    <p:extLst>
      <p:ext uri="{BB962C8B-B14F-4D97-AF65-F5344CB8AC3E}">
        <p14:creationId xmlns:p14="http://schemas.microsoft.com/office/powerpoint/2010/main" val="14926596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4419D-7013-2B0A-C896-57B158BAD02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9243C48-020C-A2AA-9F59-5B652083C9E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4A17EAC-727F-247B-2D10-145622305DBC}"/>
              </a:ext>
            </a:extLst>
          </p:cNvPr>
          <p:cNvSpPr>
            <a:spLocks noGrp="1"/>
          </p:cNvSpPr>
          <p:nvPr>
            <p:ph type="dt" sz="half" idx="10"/>
          </p:nvPr>
        </p:nvSpPr>
        <p:spPr/>
        <p:txBody>
          <a:bodyPr/>
          <a:lstStyle/>
          <a:p>
            <a:fld id="{E741C069-6A2A-4E82-B5AF-12AC995F618B}" type="datetimeFigureOut">
              <a:rPr lang="en-IN" smtClean="0"/>
              <a:t>28-07-2025</a:t>
            </a:fld>
            <a:endParaRPr lang="en-IN"/>
          </a:p>
        </p:txBody>
      </p:sp>
      <p:sp>
        <p:nvSpPr>
          <p:cNvPr id="5" name="Footer Placeholder 4">
            <a:extLst>
              <a:ext uri="{FF2B5EF4-FFF2-40B4-BE49-F238E27FC236}">
                <a16:creationId xmlns:a16="http://schemas.microsoft.com/office/drawing/2014/main" id="{3DFA82F7-013D-4043-CDF4-60CFDE2D1BA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8C9AF0F-B754-7DE7-1E9C-5C2F7AB3276B}"/>
              </a:ext>
            </a:extLst>
          </p:cNvPr>
          <p:cNvSpPr>
            <a:spLocks noGrp="1"/>
          </p:cNvSpPr>
          <p:nvPr>
            <p:ph type="sldNum" sz="quarter" idx="12"/>
          </p:nvPr>
        </p:nvSpPr>
        <p:spPr/>
        <p:txBody>
          <a:bodyPr/>
          <a:lstStyle/>
          <a:p>
            <a:fld id="{6BB97EE7-23F9-4DA6-B4D5-2E11B82A21ED}" type="slidenum">
              <a:rPr lang="en-IN" smtClean="0"/>
              <a:t>‹#›</a:t>
            </a:fld>
            <a:endParaRPr lang="en-IN"/>
          </a:p>
        </p:txBody>
      </p:sp>
    </p:spTree>
    <p:extLst>
      <p:ext uri="{BB962C8B-B14F-4D97-AF65-F5344CB8AC3E}">
        <p14:creationId xmlns:p14="http://schemas.microsoft.com/office/powerpoint/2010/main" val="1093193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0861D-257D-0245-5514-8574F54E6DE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4F6B41F-3E2A-ECC7-C143-A1CAB797EE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53AE468-D318-D81A-5DBE-6B293D821000}"/>
              </a:ext>
            </a:extLst>
          </p:cNvPr>
          <p:cNvSpPr>
            <a:spLocks noGrp="1"/>
          </p:cNvSpPr>
          <p:nvPr>
            <p:ph type="dt" sz="half" idx="10"/>
          </p:nvPr>
        </p:nvSpPr>
        <p:spPr/>
        <p:txBody>
          <a:bodyPr/>
          <a:lstStyle/>
          <a:p>
            <a:fld id="{E741C069-6A2A-4E82-B5AF-12AC995F618B}" type="datetimeFigureOut">
              <a:rPr lang="en-IN" smtClean="0"/>
              <a:t>28-07-2025</a:t>
            </a:fld>
            <a:endParaRPr lang="en-IN"/>
          </a:p>
        </p:txBody>
      </p:sp>
      <p:sp>
        <p:nvSpPr>
          <p:cNvPr id="5" name="Footer Placeholder 4">
            <a:extLst>
              <a:ext uri="{FF2B5EF4-FFF2-40B4-BE49-F238E27FC236}">
                <a16:creationId xmlns:a16="http://schemas.microsoft.com/office/drawing/2014/main" id="{D3BFF80F-1DDE-F380-9325-F22A7966667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E7D2AB3-1048-3372-8CA6-696C8C06BD33}"/>
              </a:ext>
            </a:extLst>
          </p:cNvPr>
          <p:cNvSpPr>
            <a:spLocks noGrp="1"/>
          </p:cNvSpPr>
          <p:nvPr>
            <p:ph type="sldNum" sz="quarter" idx="12"/>
          </p:nvPr>
        </p:nvSpPr>
        <p:spPr/>
        <p:txBody>
          <a:bodyPr/>
          <a:lstStyle/>
          <a:p>
            <a:fld id="{6BB97EE7-23F9-4DA6-B4D5-2E11B82A21ED}" type="slidenum">
              <a:rPr lang="en-IN" smtClean="0"/>
              <a:t>‹#›</a:t>
            </a:fld>
            <a:endParaRPr lang="en-IN"/>
          </a:p>
        </p:txBody>
      </p:sp>
    </p:spTree>
    <p:extLst>
      <p:ext uri="{BB962C8B-B14F-4D97-AF65-F5344CB8AC3E}">
        <p14:creationId xmlns:p14="http://schemas.microsoft.com/office/powerpoint/2010/main" val="7462281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57E6B4-2735-B2D5-E609-2026681FF58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F166620-EA27-CEB9-DF04-1278E2F158C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5490ECE-65F1-FE76-D618-56E1B396EAC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5C321C7-898F-470B-8496-01EA211AC62E}"/>
              </a:ext>
            </a:extLst>
          </p:cNvPr>
          <p:cNvSpPr>
            <a:spLocks noGrp="1"/>
          </p:cNvSpPr>
          <p:nvPr>
            <p:ph type="dt" sz="half" idx="10"/>
          </p:nvPr>
        </p:nvSpPr>
        <p:spPr/>
        <p:txBody>
          <a:bodyPr/>
          <a:lstStyle/>
          <a:p>
            <a:fld id="{E741C069-6A2A-4E82-B5AF-12AC995F618B}" type="datetimeFigureOut">
              <a:rPr lang="en-IN" smtClean="0"/>
              <a:t>28-07-2025</a:t>
            </a:fld>
            <a:endParaRPr lang="en-IN"/>
          </a:p>
        </p:txBody>
      </p:sp>
      <p:sp>
        <p:nvSpPr>
          <p:cNvPr id="6" name="Footer Placeholder 5">
            <a:extLst>
              <a:ext uri="{FF2B5EF4-FFF2-40B4-BE49-F238E27FC236}">
                <a16:creationId xmlns:a16="http://schemas.microsoft.com/office/drawing/2014/main" id="{AC9346C2-9488-F081-DE91-C2197757EE3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8CAB553-A462-C3C8-AAB8-AC1D444FECD9}"/>
              </a:ext>
            </a:extLst>
          </p:cNvPr>
          <p:cNvSpPr>
            <a:spLocks noGrp="1"/>
          </p:cNvSpPr>
          <p:nvPr>
            <p:ph type="sldNum" sz="quarter" idx="12"/>
          </p:nvPr>
        </p:nvSpPr>
        <p:spPr/>
        <p:txBody>
          <a:bodyPr/>
          <a:lstStyle/>
          <a:p>
            <a:fld id="{6BB97EE7-23F9-4DA6-B4D5-2E11B82A21ED}" type="slidenum">
              <a:rPr lang="en-IN" smtClean="0"/>
              <a:t>‹#›</a:t>
            </a:fld>
            <a:endParaRPr lang="en-IN"/>
          </a:p>
        </p:txBody>
      </p:sp>
    </p:spTree>
    <p:extLst>
      <p:ext uri="{BB962C8B-B14F-4D97-AF65-F5344CB8AC3E}">
        <p14:creationId xmlns:p14="http://schemas.microsoft.com/office/powerpoint/2010/main" val="7331554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529CC-B9F0-B2FC-D9C3-FA4D3784735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DE286B3-E157-FD11-5162-55CEED972B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6BD6D5F-9526-1022-D11F-92F038DAEA8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A5CA0F6-B213-930F-8B04-2BAA406415C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110189-0249-5E55-513F-84940F22BF7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14D27CD-5B78-C536-652A-E34753C27121}"/>
              </a:ext>
            </a:extLst>
          </p:cNvPr>
          <p:cNvSpPr>
            <a:spLocks noGrp="1"/>
          </p:cNvSpPr>
          <p:nvPr>
            <p:ph type="dt" sz="half" idx="10"/>
          </p:nvPr>
        </p:nvSpPr>
        <p:spPr/>
        <p:txBody>
          <a:bodyPr/>
          <a:lstStyle/>
          <a:p>
            <a:fld id="{E741C069-6A2A-4E82-B5AF-12AC995F618B}" type="datetimeFigureOut">
              <a:rPr lang="en-IN" smtClean="0"/>
              <a:t>28-07-2025</a:t>
            </a:fld>
            <a:endParaRPr lang="en-IN"/>
          </a:p>
        </p:txBody>
      </p:sp>
      <p:sp>
        <p:nvSpPr>
          <p:cNvPr id="8" name="Footer Placeholder 7">
            <a:extLst>
              <a:ext uri="{FF2B5EF4-FFF2-40B4-BE49-F238E27FC236}">
                <a16:creationId xmlns:a16="http://schemas.microsoft.com/office/drawing/2014/main" id="{4B4E60D8-B437-FBBB-F3F1-6226A0D2CBA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70E6746-9C45-C0A8-89C6-929F903B6E99}"/>
              </a:ext>
            </a:extLst>
          </p:cNvPr>
          <p:cNvSpPr>
            <a:spLocks noGrp="1"/>
          </p:cNvSpPr>
          <p:nvPr>
            <p:ph type="sldNum" sz="quarter" idx="12"/>
          </p:nvPr>
        </p:nvSpPr>
        <p:spPr/>
        <p:txBody>
          <a:bodyPr/>
          <a:lstStyle/>
          <a:p>
            <a:fld id="{6BB97EE7-23F9-4DA6-B4D5-2E11B82A21ED}" type="slidenum">
              <a:rPr lang="en-IN" smtClean="0"/>
              <a:t>‹#›</a:t>
            </a:fld>
            <a:endParaRPr lang="en-IN"/>
          </a:p>
        </p:txBody>
      </p:sp>
    </p:spTree>
    <p:extLst>
      <p:ext uri="{BB962C8B-B14F-4D97-AF65-F5344CB8AC3E}">
        <p14:creationId xmlns:p14="http://schemas.microsoft.com/office/powerpoint/2010/main" val="4210665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ECBB0-E446-5F47-7DE1-F460EB0D20F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2C903C5-7429-A3E5-68B5-7C9348EC5A4E}"/>
              </a:ext>
            </a:extLst>
          </p:cNvPr>
          <p:cNvSpPr>
            <a:spLocks noGrp="1"/>
          </p:cNvSpPr>
          <p:nvPr>
            <p:ph type="dt" sz="half" idx="10"/>
          </p:nvPr>
        </p:nvSpPr>
        <p:spPr/>
        <p:txBody>
          <a:bodyPr/>
          <a:lstStyle/>
          <a:p>
            <a:fld id="{E741C069-6A2A-4E82-B5AF-12AC995F618B}" type="datetimeFigureOut">
              <a:rPr lang="en-IN" smtClean="0"/>
              <a:t>28-07-2025</a:t>
            </a:fld>
            <a:endParaRPr lang="en-IN"/>
          </a:p>
        </p:txBody>
      </p:sp>
      <p:sp>
        <p:nvSpPr>
          <p:cNvPr id="4" name="Footer Placeholder 3">
            <a:extLst>
              <a:ext uri="{FF2B5EF4-FFF2-40B4-BE49-F238E27FC236}">
                <a16:creationId xmlns:a16="http://schemas.microsoft.com/office/drawing/2014/main" id="{6F09AF50-E2BE-3C55-6F47-78E5F55E6EE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E069FCC-AC94-6367-631A-2E7DC98EB2EF}"/>
              </a:ext>
            </a:extLst>
          </p:cNvPr>
          <p:cNvSpPr>
            <a:spLocks noGrp="1"/>
          </p:cNvSpPr>
          <p:nvPr>
            <p:ph type="sldNum" sz="quarter" idx="12"/>
          </p:nvPr>
        </p:nvSpPr>
        <p:spPr/>
        <p:txBody>
          <a:bodyPr/>
          <a:lstStyle/>
          <a:p>
            <a:fld id="{6BB97EE7-23F9-4DA6-B4D5-2E11B82A21ED}" type="slidenum">
              <a:rPr lang="en-IN" smtClean="0"/>
              <a:t>‹#›</a:t>
            </a:fld>
            <a:endParaRPr lang="en-IN"/>
          </a:p>
        </p:txBody>
      </p:sp>
    </p:spTree>
    <p:extLst>
      <p:ext uri="{BB962C8B-B14F-4D97-AF65-F5344CB8AC3E}">
        <p14:creationId xmlns:p14="http://schemas.microsoft.com/office/powerpoint/2010/main" val="36916903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6630016-C2F1-C768-0E2E-D5DBA39E3F80}"/>
              </a:ext>
            </a:extLst>
          </p:cNvPr>
          <p:cNvSpPr>
            <a:spLocks noGrp="1"/>
          </p:cNvSpPr>
          <p:nvPr>
            <p:ph type="dt" sz="half" idx="10"/>
          </p:nvPr>
        </p:nvSpPr>
        <p:spPr/>
        <p:txBody>
          <a:bodyPr/>
          <a:lstStyle/>
          <a:p>
            <a:fld id="{E741C069-6A2A-4E82-B5AF-12AC995F618B}" type="datetimeFigureOut">
              <a:rPr lang="en-IN" smtClean="0"/>
              <a:t>28-07-2025</a:t>
            </a:fld>
            <a:endParaRPr lang="en-IN"/>
          </a:p>
        </p:txBody>
      </p:sp>
      <p:sp>
        <p:nvSpPr>
          <p:cNvPr id="3" name="Footer Placeholder 2">
            <a:extLst>
              <a:ext uri="{FF2B5EF4-FFF2-40B4-BE49-F238E27FC236}">
                <a16:creationId xmlns:a16="http://schemas.microsoft.com/office/drawing/2014/main" id="{C76C9308-B9F9-2096-8F26-46C4593BAB6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22F149D-79F1-D346-4271-0E3E34AA4B0E}"/>
              </a:ext>
            </a:extLst>
          </p:cNvPr>
          <p:cNvSpPr>
            <a:spLocks noGrp="1"/>
          </p:cNvSpPr>
          <p:nvPr>
            <p:ph type="sldNum" sz="quarter" idx="12"/>
          </p:nvPr>
        </p:nvSpPr>
        <p:spPr/>
        <p:txBody>
          <a:bodyPr/>
          <a:lstStyle/>
          <a:p>
            <a:fld id="{6BB97EE7-23F9-4DA6-B4D5-2E11B82A21ED}" type="slidenum">
              <a:rPr lang="en-IN" smtClean="0"/>
              <a:t>‹#›</a:t>
            </a:fld>
            <a:endParaRPr lang="en-IN"/>
          </a:p>
        </p:txBody>
      </p:sp>
    </p:spTree>
    <p:extLst>
      <p:ext uri="{BB962C8B-B14F-4D97-AF65-F5344CB8AC3E}">
        <p14:creationId xmlns:p14="http://schemas.microsoft.com/office/powerpoint/2010/main" val="19627780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28A0D-7470-3214-BB30-C76359A572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9238F5F-F76E-8518-0E14-7DF30FFD3CC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FD24E6E-4592-FD25-16B8-E5E1591786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CAFAF5-7282-189B-E0E4-38B41EB39F3F}"/>
              </a:ext>
            </a:extLst>
          </p:cNvPr>
          <p:cNvSpPr>
            <a:spLocks noGrp="1"/>
          </p:cNvSpPr>
          <p:nvPr>
            <p:ph type="dt" sz="half" idx="10"/>
          </p:nvPr>
        </p:nvSpPr>
        <p:spPr/>
        <p:txBody>
          <a:bodyPr/>
          <a:lstStyle/>
          <a:p>
            <a:fld id="{E741C069-6A2A-4E82-B5AF-12AC995F618B}" type="datetimeFigureOut">
              <a:rPr lang="en-IN" smtClean="0"/>
              <a:t>28-07-2025</a:t>
            </a:fld>
            <a:endParaRPr lang="en-IN"/>
          </a:p>
        </p:txBody>
      </p:sp>
      <p:sp>
        <p:nvSpPr>
          <p:cNvPr id="6" name="Footer Placeholder 5">
            <a:extLst>
              <a:ext uri="{FF2B5EF4-FFF2-40B4-BE49-F238E27FC236}">
                <a16:creationId xmlns:a16="http://schemas.microsoft.com/office/drawing/2014/main" id="{3CF12BBC-BD4B-07F7-538C-7BEBD5D75A4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7D9F721-B357-C332-E78F-9A8E44FC084E}"/>
              </a:ext>
            </a:extLst>
          </p:cNvPr>
          <p:cNvSpPr>
            <a:spLocks noGrp="1"/>
          </p:cNvSpPr>
          <p:nvPr>
            <p:ph type="sldNum" sz="quarter" idx="12"/>
          </p:nvPr>
        </p:nvSpPr>
        <p:spPr/>
        <p:txBody>
          <a:bodyPr/>
          <a:lstStyle/>
          <a:p>
            <a:fld id="{6BB97EE7-23F9-4DA6-B4D5-2E11B82A21ED}" type="slidenum">
              <a:rPr lang="en-IN" smtClean="0"/>
              <a:t>‹#›</a:t>
            </a:fld>
            <a:endParaRPr lang="en-IN"/>
          </a:p>
        </p:txBody>
      </p:sp>
    </p:spTree>
    <p:extLst>
      <p:ext uri="{BB962C8B-B14F-4D97-AF65-F5344CB8AC3E}">
        <p14:creationId xmlns:p14="http://schemas.microsoft.com/office/powerpoint/2010/main" val="579565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06D3B-C4EB-C587-4FF0-089132B273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C389B64-EF88-6BC7-9688-390FE401F1C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AA73420-833D-B9D0-05FB-456DEAE612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C1E1D5-AABE-5932-F93B-600E66448092}"/>
              </a:ext>
            </a:extLst>
          </p:cNvPr>
          <p:cNvSpPr>
            <a:spLocks noGrp="1"/>
          </p:cNvSpPr>
          <p:nvPr>
            <p:ph type="dt" sz="half" idx="10"/>
          </p:nvPr>
        </p:nvSpPr>
        <p:spPr/>
        <p:txBody>
          <a:bodyPr/>
          <a:lstStyle/>
          <a:p>
            <a:fld id="{E741C069-6A2A-4E82-B5AF-12AC995F618B}" type="datetimeFigureOut">
              <a:rPr lang="en-IN" smtClean="0"/>
              <a:t>28-07-2025</a:t>
            </a:fld>
            <a:endParaRPr lang="en-IN"/>
          </a:p>
        </p:txBody>
      </p:sp>
      <p:sp>
        <p:nvSpPr>
          <p:cNvPr id="6" name="Footer Placeholder 5">
            <a:extLst>
              <a:ext uri="{FF2B5EF4-FFF2-40B4-BE49-F238E27FC236}">
                <a16:creationId xmlns:a16="http://schemas.microsoft.com/office/drawing/2014/main" id="{873EDF50-D1F9-BE85-71A8-CE5542DFE51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A92FCA2-571C-386B-2B71-61A656067371}"/>
              </a:ext>
            </a:extLst>
          </p:cNvPr>
          <p:cNvSpPr>
            <a:spLocks noGrp="1"/>
          </p:cNvSpPr>
          <p:nvPr>
            <p:ph type="sldNum" sz="quarter" idx="12"/>
          </p:nvPr>
        </p:nvSpPr>
        <p:spPr/>
        <p:txBody>
          <a:bodyPr/>
          <a:lstStyle/>
          <a:p>
            <a:fld id="{6BB97EE7-23F9-4DA6-B4D5-2E11B82A21ED}" type="slidenum">
              <a:rPr lang="en-IN" smtClean="0"/>
              <a:t>‹#›</a:t>
            </a:fld>
            <a:endParaRPr lang="en-IN"/>
          </a:p>
        </p:txBody>
      </p:sp>
    </p:spTree>
    <p:extLst>
      <p:ext uri="{BB962C8B-B14F-4D97-AF65-F5344CB8AC3E}">
        <p14:creationId xmlns:p14="http://schemas.microsoft.com/office/powerpoint/2010/main" val="1226074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548178-2411-A1D7-6637-BEDF471938A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925C2E1-8459-1ED6-FC7F-2534ABE9E6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EAC49B4-F100-F853-A108-D239D76327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741C069-6A2A-4E82-B5AF-12AC995F618B}" type="datetimeFigureOut">
              <a:rPr lang="en-IN" smtClean="0"/>
              <a:t>28-07-2025</a:t>
            </a:fld>
            <a:endParaRPr lang="en-IN"/>
          </a:p>
        </p:txBody>
      </p:sp>
      <p:sp>
        <p:nvSpPr>
          <p:cNvPr id="5" name="Footer Placeholder 4">
            <a:extLst>
              <a:ext uri="{FF2B5EF4-FFF2-40B4-BE49-F238E27FC236}">
                <a16:creationId xmlns:a16="http://schemas.microsoft.com/office/drawing/2014/main" id="{47F4458B-CF2D-828C-98A1-52CDBAFAC8C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5F7D809-F60E-DB79-B35E-DC6059CF3B0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BB97EE7-23F9-4DA6-B4D5-2E11B82A21ED}" type="slidenum">
              <a:rPr lang="en-IN" smtClean="0"/>
              <a:t>‹#›</a:t>
            </a:fld>
            <a:endParaRPr lang="en-IN"/>
          </a:p>
        </p:txBody>
      </p:sp>
    </p:spTree>
    <p:extLst>
      <p:ext uri="{BB962C8B-B14F-4D97-AF65-F5344CB8AC3E}">
        <p14:creationId xmlns:p14="http://schemas.microsoft.com/office/powerpoint/2010/main" val="26095936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en.wikipedia.org/wiki/Image_processing" TargetMode="External"/><Relationship Id="rId2" Type="http://schemas.openxmlformats.org/officeDocument/2006/relationships/hyperlink" Target="https://en.wikipedia.org/wiki/Computer_vision" TargetMode="External"/><Relationship Id="rId1" Type="http://schemas.openxmlformats.org/officeDocument/2006/relationships/slideLayout" Target="../slideLayouts/slideLayout2.xml"/><Relationship Id="rId4" Type="http://schemas.openxmlformats.org/officeDocument/2006/relationships/hyperlink" Target="https://en.wikipedia.org/wiki/Neighborhood_operation"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ibm.com/topics/computer-vision"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ibm.com/topics/deep-learning"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6516F-18A3-18AA-0F68-63D23782DE76}"/>
              </a:ext>
            </a:extLst>
          </p:cNvPr>
          <p:cNvSpPr>
            <a:spLocks noGrp="1"/>
          </p:cNvSpPr>
          <p:nvPr>
            <p:ph type="ctrTitle"/>
          </p:nvPr>
        </p:nvSpPr>
        <p:spPr/>
        <p:txBody>
          <a:bodyPr/>
          <a:lstStyle/>
          <a:p>
            <a:r>
              <a:rPr lang="en-IN" dirty="0"/>
              <a:t>Computer Vision</a:t>
            </a:r>
          </a:p>
        </p:txBody>
      </p:sp>
      <p:sp>
        <p:nvSpPr>
          <p:cNvPr id="3" name="Subtitle 2">
            <a:extLst>
              <a:ext uri="{FF2B5EF4-FFF2-40B4-BE49-F238E27FC236}">
                <a16:creationId xmlns:a16="http://schemas.microsoft.com/office/drawing/2014/main" id="{032E3921-48EC-A7A1-64A9-C6F4248CBAEB}"/>
              </a:ext>
            </a:extLst>
          </p:cNvPr>
          <p:cNvSpPr>
            <a:spLocks noGrp="1"/>
          </p:cNvSpPr>
          <p:nvPr>
            <p:ph type="subTitle" idx="1"/>
          </p:nvPr>
        </p:nvSpPr>
        <p:spPr/>
        <p:txBody>
          <a:bodyPr/>
          <a:lstStyle/>
          <a:p>
            <a:endParaRPr lang="en-IN" dirty="0"/>
          </a:p>
          <a:p>
            <a:r>
              <a:rPr lang="en-IN" dirty="0" err="1"/>
              <a:t>Dr.U.Samson</a:t>
            </a:r>
            <a:r>
              <a:rPr lang="en-IN" dirty="0"/>
              <a:t> Ebenezar</a:t>
            </a:r>
          </a:p>
        </p:txBody>
      </p:sp>
    </p:spTree>
    <p:extLst>
      <p:ext uri="{BB962C8B-B14F-4D97-AF65-F5344CB8AC3E}">
        <p14:creationId xmlns:p14="http://schemas.microsoft.com/office/powerpoint/2010/main" val="781524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B12AE7-2171-1FC8-1D55-8AEEC9E6B6EF}"/>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8ED44931-5553-3080-69D9-881021BE697F}"/>
              </a:ext>
            </a:extLst>
          </p:cNvPr>
          <p:cNvPicPr>
            <a:picLocks noChangeAspect="1"/>
          </p:cNvPicPr>
          <p:nvPr/>
        </p:nvPicPr>
        <p:blipFill>
          <a:blip r:embed="rId2"/>
          <a:stretch>
            <a:fillRect/>
          </a:stretch>
        </p:blipFill>
        <p:spPr>
          <a:xfrm>
            <a:off x="6581954" y="785003"/>
            <a:ext cx="5426015" cy="2907783"/>
          </a:xfrm>
          <a:prstGeom prst="rect">
            <a:avLst/>
          </a:prstGeom>
        </p:spPr>
      </p:pic>
      <p:pic>
        <p:nvPicPr>
          <p:cNvPr id="6" name="Picture 5">
            <a:extLst>
              <a:ext uri="{FF2B5EF4-FFF2-40B4-BE49-F238E27FC236}">
                <a16:creationId xmlns:a16="http://schemas.microsoft.com/office/drawing/2014/main" id="{59E7709F-28BD-473C-904C-ADC15808396D}"/>
              </a:ext>
            </a:extLst>
          </p:cNvPr>
          <p:cNvPicPr>
            <a:picLocks noChangeAspect="1"/>
          </p:cNvPicPr>
          <p:nvPr/>
        </p:nvPicPr>
        <p:blipFill>
          <a:blip r:embed="rId3"/>
          <a:stretch>
            <a:fillRect/>
          </a:stretch>
        </p:blipFill>
        <p:spPr>
          <a:xfrm>
            <a:off x="471487" y="164263"/>
            <a:ext cx="5486579" cy="6011889"/>
          </a:xfrm>
          <a:prstGeom prst="rect">
            <a:avLst/>
          </a:prstGeom>
        </p:spPr>
      </p:pic>
    </p:spTree>
    <p:extLst>
      <p:ext uri="{BB962C8B-B14F-4D97-AF65-F5344CB8AC3E}">
        <p14:creationId xmlns:p14="http://schemas.microsoft.com/office/powerpoint/2010/main" val="4087297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D230C-1A17-D419-F52B-901005807D8F}"/>
              </a:ext>
            </a:extLst>
          </p:cNvPr>
          <p:cNvSpPr>
            <a:spLocks noGrp="1"/>
          </p:cNvSpPr>
          <p:nvPr>
            <p:ph type="title"/>
          </p:nvPr>
        </p:nvSpPr>
        <p:spPr>
          <a:xfrm>
            <a:off x="838200" y="365126"/>
            <a:ext cx="10515600" cy="488890"/>
          </a:xfrm>
        </p:spPr>
        <p:txBody>
          <a:bodyPr>
            <a:normAutofit fontScale="90000"/>
          </a:bodyPr>
          <a:lstStyle/>
          <a:p>
            <a:r>
              <a:rPr lang="en-IN" dirty="0"/>
              <a:t>Features of Computer Vision</a:t>
            </a:r>
          </a:p>
        </p:txBody>
      </p:sp>
      <p:sp>
        <p:nvSpPr>
          <p:cNvPr id="3" name="Content Placeholder 2">
            <a:extLst>
              <a:ext uri="{FF2B5EF4-FFF2-40B4-BE49-F238E27FC236}">
                <a16:creationId xmlns:a16="http://schemas.microsoft.com/office/drawing/2014/main" id="{3AD91864-D007-1C70-3F5A-A63200C6CE1A}"/>
              </a:ext>
            </a:extLst>
          </p:cNvPr>
          <p:cNvSpPr>
            <a:spLocks noGrp="1"/>
          </p:cNvSpPr>
          <p:nvPr>
            <p:ph idx="1"/>
          </p:nvPr>
        </p:nvSpPr>
        <p:spPr>
          <a:xfrm>
            <a:off x="838200" y="931654"/>
            <a:ext cx="10515600" cy="5245310"/>
          </a:xfrm>
        </p:spPr>
        <p:txBody>
          <a:bodyPr/>
          <a:lstStyle/>
          <a:p>
            <a:r>
              <a:rPr lang="en-US" dirty="0"/>
              <a:t>In </a:t>
            </a:r>
            <a:r>
              <a:rPr lang="en-US" dirty="0">
                <a:hlinkClick r:id="rId2" tooltip="Computer vision"/>
              </a:rPr>
              <a:t>computer vision</a:t>
            </a:r>
            <a:r>
              <a:rPr lang="en-US" dirty="0"/>
              <a:t> and </a:t>
            </a:r>
            <a:r>
              <a:rPr lang="en-US" dirty="0">
                <a:hlinkClick r:id="rId3" tooltip="Image processing"/>
              </a:rPr>
              <a:t>image processing</a:t>
            </a:r>
            <a:r>
              <a:rPr lang="en-US" dirty="0"/>
              <a:t>, a </a:t>
            </a:r>
            <a:r>
              <a:rPr lang="en-US" b="1" dirty="0"/>
              <a:t>feature</a:t>
            </a:r>
            <a:r>
              <a:rPr lang="en-US" dirty="0"/>
              <a:t> is a piece of information about the content of an image; typically about whether a certain region of the image has certain properties. </a:t>
            </a:r>
          </a:p>
          <a:p>
            <a:r>
              <a:rPr lang="en-US" dirty="0"/>
              <a:t>Features may be specific structures in the image such as points, edges or objects. </a:t>
            </a:r>
          </a:p>
          <a:p>
            <a:r>
              <a:rPr lang="en-US" dirty="0"/>
              <a:t>Features may also be the result of a general </a:t>
            </a:r>
            <a:r>
              <a:rPr lang="en-US" dirty="0">
                <a:hlinkClick r:id="rId4" tooltip="Neighborhood operation"/>
              </a:rPr>
              <a:t>neighborhood operation</a:t>
            </a:r>
            <a:r>
              <a:rPr lang="en-US" dirty="0"/>
              <a:t> or </a:t>
            </a:r>
            <a:r>
              <a:rPr lang="en-US" b="1" dirty="0"/>
              <a:t>feature detection</a:t>
            </a:r>
            <a:r>
              <a:rPr lang="en-US" dirty="0"/>
              <a:t> applied to the image. </a:t>
            </a:r>
          </a:p>
          <a:p>
            <a:r>
              <a:rPr lang="en-US" dirty="0"/>
              <a:t>Other examples of features are related to motion in image sequences, or to shapes defined in terms of curves or boundaries between different image regions.</a:t>
            </a:r>
          </a:p>
          <a:p>
            <a:r>
              <a:rPr lang="en-US" b="1" dirty="0"/>
              <a:t>A </a:t>
            </a:r>
            <a:r>
              <a:rPr lang="en-US" b="1" i="1" dirty="0"/>
              <a:t>feature</a:t>
            </a:r>
            <a:r>
              <a:rPr lang="en-US" b="1" dirty="0"/>
              <a:t> is any piece of information that is relevant for solving the computational task related to a certain application. </a:t>
            </a:r>
            <a:endParaRPr lang="en-IN" b="1" dirty="0"/>
          </a:p>
        </p:txBody>
      </p:sp>
    </p:spTree>
    <p:extLst>
      <p:ext uri="{BB962C8B-B14F-4D97-AF65-F5344CB8AC3E}">
        <p14:creationId xmlns:p14="http://schemas.microsoft.com/office/powerpoint/2010/main" val="7121575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210E01-A038-FBF8-AD9A-4DEFDA25F69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43FD1FD-8EFE-B6EC-C8BE-431FEBE444CA}"/>
              </a:ext>
            </a:extLst>
          </p:cNvPr>
          <p:cNvSpPr>
            <a:spLocks noGrp="1"/>
          </p:cNvSpPr>
          <p:nvPr>
            <p:ph type="title"/>
          </p:nvPr>
        </p:nvSpPr>
        <p:spPr>
          <a:xfrm>
            <a:off x="838200" y="365126"/>
            <a:ext cx="10515600" cy="488890"/>
          </a:xfrm>
        </p:spPr>
        <p:txBody>
          <a:bodyPr>
            <a:normAutofit fontScale="90000"/>
          </a:bodyPr>
          <a:lstStyle/>
          <a:p>
            <a:r>
              <a:rPr lang="en-IN" dirty="0"/>
              <a:t>Features of Computer Vision</a:t>
            </a:r>
          </a:p>
        </p:txBody>
      </p:sp>
      <p:sp>
        <p:nvSpPr>
          <p:cNvPr id="3" name="Content Placeholder 2">
            <a:extLst>
              <a:ext uri="{FF2B5EF4-FFF2-40B4-BE49-F238E27FC236}">
                <a16:creationId xmlns:a16="http://schemas.microsoft.com/office/drawing/2014/main" id="{DB81D30E-B6F5-A121-E917-BFD557CF171B}"/>
              </a:ext>
            </a:extLst>
          </p:cNvPr>
          <p:cNvSpPr>
            <a:spLocks noGrp="1"/>
          </p:cNvSpPr>
          <p:nvPr>
            <p:ph idx="1"/>
          </p:nvPr>
        </p:nvSpPr>
        <p:spPr>
          <a:xfrm>
            <a:off x="838200" y="931654"/>
            <a:ext cx="10515600" cy="5245310"/>
          </a:xfrm>
        </p:spPr>
        <p:txBody>
          <a:bodyPr/>
          <a:lstStyle/>
          <a:p>
            <a:r>
              <a:rPr lang="en-US" dirty="0"/>
              <a:t> Features are often distinct patterns, such as edges, corners, textures, or specific shapes, that algorithms use to understand and analyze visual data. </a:t>
            </a:r>
          </a:p>
          <a:p>
            <a:r>
              <a:rPr lang="en-US" dirty="0"/>
              <a:t>For example, in a photo of a car, features might include the edges of the windshield, the corners of the license plate, or the texture of the tires. These features help reduce the complexity of raw pixel data by focusing on key elements that are relevant to solving a problem. </a:t>
            </a:r>
          </a:p>
          <a:p>
            <a:r>
              <a:rPr lang="en-US" dirty="0"/>
              <a:t>By extracting and comparing features, algorithms can recognize objects, match images, or detect changes across frames in a video.</a:t>
            </a:r>
            <a:endParaRPr lang="en-IN" b="1" dirty="0"/>
          </a:p>
        </p:txBody>
      </p:sp>
    </p:spTree>
    <p:extLst>
      <p:ext uri="{BB962C8B-B14F-4D97-AF65-F5344CB8AC3E}">
        <p14:creationId xmlns:p14="http://schemas.microsoft.com/office/powerpoint/2010/main" val="42328418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6EB785-B8BF-D03D-5FBE-3ED2A8515A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6360C5-DFF2-19CD-023E-D98758C56D2C}"/>
              </a:ext>
            </a:extLst>
          </p:cNvPr>
          <p:cNvSpPr>
            <a:spLocks noGrp="1"/>
          </p:cNvSpPr>
          <p:nvPr>
            <p:ph type="title"/>
          </p:nvPr>
        </p:nvSpPr>
        <p:spPr>
          <a:xfrm>
            <a:off x="838200" y="365126"/>
            <a:ext cx="10515600" cy="488890"/>
          </a:xfrm>
        </p:spPr>
        <p:txBody>
          <a:bodyPr>
            <a:normAutofit fontScale="90000"/>
          </a:bodyPr>
          <a:lstStyle/>
          <a:p>
            <a:r>
              <a:rPr lang="en-IN" dirty="0"/>
              <a:t>Features of Computer Vision</a:t>
            </a:r>
          </a:p>
        </p:txBody>
      </p:sp>
      <p:sp>
        <p:nvSpPr>
          <p:cNvPr id="3" name="Content Placeholder 2">
            <a:extLst>
              <a:ext uri="{FF2B5EF4-FFF2-40B4-BE49-F238E27FC236}">
                <a16:creationId xmlns:a16="http://schemas.microsoft.com/office/drawing/2014/main" id="{DD60F2AD-0E34-78FE-15B5-494481396955}"/>
              </a:ext>
            </a:extLst>
          </p:cNvPr>
          <p:cNvSpPr>
            <a:spLocks noGrp="1"/>
          </p:cNvSpPr>
          <p:nvPr>
            <p:ph idx="1"/>
          </p:nvPr>
        </p:nvSpPr>
        <p:spPr>
          <a:xfrm>
            <a:off x="838200" y="931654"/>
            <a:ext cx="10515600" cy="5245310"/>
          </a:xfrm>
        </p:spPr>
        <p:txBody>
          <a:bodyPr>
            <a:normAutofit fontScale="92500" lnSpcReduction="10000"/>
          </a:bodyPr>
          <a:lstStyle/>
          <a:p>
            <a:r>
              <a:rPr lang="en-US" dirty="0"/>
              <a:t> Traditional feature extraction methods rely on mathematical techniques to identify and describe these key points. </a:t>
            </a:r>
          </a:p>
          <a:p>
            <a:r>
              <a:rPr lang="en-US" dirty="0"/>
              <a:t>Algorithms like SIFT (Scale-Invariant Feature Transform) or ORB (Oriented FAST and Rotated BRIEF) detect stable features by analyzing gradients, corners, or blobs in an image. </a:t>
            </a:r>
          </a:p>
          <a:p>
            <a:r>
              <a:rPr lang="en-US" dirty="0"/>
              <a:t>For instance, SIFT identifies features that remain consistent even if the image is scaled or rotated, making it useful for tasks like panorama stitching. Once detected, features are often represented as numerical vectors (descriptors) that encode their visual properties.</a:t>
            </a:r>
          </a:p>
          <a:p>
            <a:r>
              <a:rPr lang="en-US" dirty="0"/>
              <a:t> These descriptors allow algorithms to compare features across images efficiently—like matching </a:t>
            </a:r>
            <a:r>
              <a:rPr lang="en-US" dirty="0" err="1"/>
              <a:t>keypoints</a:t>
            </a:r>
            <a:r>
              <a:rPr lang="en-US" dirty="0"/>
              <a:t> between two photos of the same scene taken from different angles. However, these methods require manual tuning and may struggle with complex or noisy data, such as low-light images or occluded objects.</a:t>
            </a:r>
            <a:endParaRPr lang="en-IN" b="1" dirty="0"/>
          </a:p>
        </p:txBody>
      </p:sp>
    </p:spTree>
    <p:extLst>
      <p:ext uri="{BB962C8B-B14F-4D97-AF65-F5344CB8AC3E}">
        <p14:creationId xmlns:p14="http://schemas.microsoft.com/office/powerpoint/2010/main" val="26419469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074717-8ECD-4129-9E65-062B573DA29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7F0EFC-61F3-BA20-232B-564617593F07}"/>
              </a:ext>
            </a:extLst>
          </p:cNvPr>
          <p:cNvSpPr>
            <a:spLocks noGrp="1"/>
          </p:cNvSpPr>
          <p:nvPr>
            <p:ph type="title"/>
          </p:nvPr>
        </p:nvSpPr>
        <p:spPr>
          <a:xfrm>
            <a:off x="838200" y="365126"/>
            <a:ext cx="10515600" cy="488890"/>
          </a:xfrm>
        </p:spPr>
        <p:txBody>
          <a:bodyPr>
            <a:normAutofit fontScale="90000"/>
          </a:bodyPr>
          <a:lstStyle/>
          <a:p>
            <a:r>
              <a:rPr lang="en-IN" dirty="0"/>
              <a:t>Features of Computer Vision</a:t>
            </a:r>
          </a:p>
        </p:txBody>
      </p:sp>
      <p:sp>
        <p:nvSpPr>
          <p:cNvPr id="3" name="Content Placeholder 2">
            <a:extLst>
              <a:ext uri="{FF2B5EF4-FFF2-40B4-BE49-F238E27FC236}">
                <a16:creationId xmlns:a16="http://schemas.microsoft.com/office/drawing/2014/main" id="{583AABA1-2EB7-9060-9D8A-7503AC0AC401}"/>
              </a:ext>
            </a:extLst>
          </p:cNvPr>
          <p:cNvSpPr>
            <a:spLocks noGrp="1"/>
          </p:cNvSpPr>
          <p:nvPr>
            <p:ph idx="1"/>
          </p:nvPr>
        </p:nvSpPr>
        <p:spPr>
          <a:xfrm>
            <a:off x="838200" y="931654"/>
            <a:ext cx="10515600" cy="5245310"/>
          </a:xfrm>
        </p:spPr>
        <p:txBody>
          <a:bodyPr>
            <a:normAutofit fontScale="92500" lnSpcReduction="10000"/>
          </a:bodyPr>
          <a:lstStyle/>
          <a:p>
            <a:r>
              <a:rPr lang="en-US" dirty="0"/>
              <a:t> Modern approaches, particularly deep learning, automate feature extraction using convolutional neural networks (CNNs). </a:t>
            </a:r>
          </a:p>
          <a:p>
            <a:r>
              <a:rPr lang="en-US" dirty="0"/>
              <a:t>In CNNs, layers learn hierarchical features directly from data. Early layers detect simple patterns like edges or color gradients, while deeper layers combine these to recognize complex shapes or objects. </a:t>
            </a:r>
          </a:p>
          <a:p>
            <a:r>
              <a:rPr lang="en-US" dirty="0"/>
              <a:t>For example, a CNN trained on animal images might learn to detect eyes or fur textures as intermediate features. This data-driven approach eliminates the need for handcrafted feature design and adapts to diverse scenarios, from medical imaging to autonomous driving. </a:t>
            </a:r>
          </a:p>
          <a:p>
            <a:r>
              <a:rPr lang="en-US" dirty="0"/>
              <a:t>Libraries like </a:t>
            </a:r>
            <a:r>
              <a:rPr lang="en-US" dirty="0" err="1"/>
              <a:t>PyTorch</a:t>
            </a:r>
            <a:r>
              <a:rPr lang="en-US" dirty="0"/>
              <a:t> or TensorFlow provide pre-trained models (e.g., </a:t>
            </a:r>
            <a:r>
              <a:rPr lang="en-US" dirty="0" err="1"/>
              <a:t>ResNet</a:t>
            </a:r>
            <a:r>
              <a:rPr lang="en-US" dirty="0"/>
              <a:t>) that developers can fine-tune for specific tasks, leveraging learned features without starting from scratch. While computationally intensive, this method often outperforms traditional techniques in accuracy and scalability for large datasets.</a:t>
            </a:r>
            <a:endParaRPr lang="en-IN" b="1" dirty="0"/>
          </a:p>
        </p:txBody>
      </p:sp>
    </p:spTree>
    <p:extLst>
      <p:ext uri="{BB962C8B-B14F-4D97-AF65-F5344CB8AC3E}">
        <p14:creationId xmlns:p14="http://schemas.microsoft.com/office/powerpoint/2010/main" val="32648314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6138E9-9BF3-6B0B-BAF5-A5805D0743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1C5604-E831-EF9B-8979-2E158F3EAE94}"/>
              </a:ext>
            </a:extLst>
          </p:cNvPr>
          <p:cNvSpPr>
            <a:spLocks noGrp="1"/>
          </p:cNvSpPr>
          <p:nvPr>
            <p:ph type="title"/>
          </p:nvPr>
        </p:nvSpPr>
        <p:spPr>
          <a:xfrm>
            <a:off x="838200" y="365126"/>
            <a:ext cx="10515600" cy="488890"/>
          </a:xfrm>
        </p:spPr>
        <p:txBody>
          <a:bodyPr>
            <a:normAutofit fontScale="90000"/>
          </a:bodyPr>
          <a:lstStyle/>
          <a:p>
            <a:r>
              <a:rPr lang="en-IN" dirty="0"/>
              <a:t>Features of Computer Vision</a:t>
            </a:r>
          </a:p>
        </p:txBody>
      </p:sp>
      <p:sp>
        <p:nvSpPr>
          <p:cNvPr id="3" name="Content Placeholder 2">
            <a:extLst>
              <a:ext uri="{FF2B5EF4-FFF2-40B4-BE49-F238E27FC236}">
                <a16:creationId xmlns:a16="http://schemas.microsoft.com/office/drawing/2014/main" id="{94472846-085A-F503-E997-2472D329CAD3}"/>
              </a:ext>
            </a:extLst>
          </p:cNvPr>
          <p:cNvSpPr>
            <a:spLocks noGrp="1"/>
          </p:cNvSpPr>
          <p:nvPr>
            <p:ph idx="1"/>
          </p:nvPr>
        </p:nvSpPr>
        <p:spPr>
          <a:xfrm>
            <a:off x="838200" y="931654"/>
            <a:ext cx="10515600" cy="5245310"/>
          </a:xfrm>
        </p:spPr>
        <p:txBody>
          <a:bodyPr>
            <a:normAutofit fontScale="70000" lnSpcReduction="20000"/>
          </a:bodyPr>
          <a:lstStyle/>
          <a:p>
            <a:pPr marL="0" indent="0">
              <a:buNone/>
            </a:pPr>
            <a:r>
              <a:rPr lang="en-US" b="1" dirty="0"/>
              <a:t> Feature Vector</a:t>
            </a:r>
            <a:endParaRPr lang="en-IN" b="1" dirty="0"/>
          </a:p>
          <a:p>
            <a:pPr marL="0" lvl="0" indent="0">
              <a:buNone/>
            </a:pPr>
            <a:r>
              <a:rPr lang="en-US" dirty="0"/>
              <a:t>Definition:</a:t>
            </a:r>
            <a:endParaRPr lang="en-IN" dirty="0"/>
          </a:p>
          <a:p>
            <a:r>
              <a:rPr lang="en-US" dirty="0"/>
              <a:t>A feature vector is a list (or array) of numerical values that represent characteristics (features) of an object (e.g., an image, a face, a sound clip, etc.) in a format suitable for machine learning or computer vision models.</a:t>
            </a:r>
            <a:endParaRPr lang="en-IN" dirty="0"/>
          </a:p>
          <a:p>
            <a:pPr marL="0" lvl="0" indent="0">
              <a:buNone/>
            </a:pPr>
            <a:r>
              <a:rPr lang="en-US" dirty="0"/>
              <a:t>Key Points:</a:t>
            </a:r>
            <a:endParaRPr lang="en-IN" dirty="0"/>
          </a:p>
          <a:p>
            <a:pPr marL="0" indent="0">
              <a:buNone/>
            </a:pPr>
            <a:r>
              <a:rPr lang="en-US" dirty="0"/>
              <a:t>• It is a compact representation of an object.</a:t>
            </a:r>
            <a:endParaRPr lang="en-IN" dirty="0"/>
          </a:p>
          <a:p>
            <a:pPr marL="0" indent="0">
              <a:buNone/>
            </a:pPr>
            <a:r>
              <a:rPr lang="en-US" dirty="0"/>
              <a:t>• Each element in the vector corresponds to a specific feature (e.g., color, shape, texture).</a:t>
            </a:r>
            <a:endParaRPr lang="en-IN" dirty="0"/>
          </a:p>
          <a:p>
            <a:pPr marL="0" indent="0">
              <a:buNone/>
            </a:pPr>
            <a:r>
              <a:rPr lang="en-US" dirty="0"/>
              <a:t>• Feature vectors allow algorithms to compare, classify, or cluster inputs.</a:t>
            </a:r>
            <a:endParaRPr lang="en-IN" dirty="0"/>
          </a:p>
          <a:p>
            <a:pPr marL="0" lvl="0" indent="0">
              <a:buNone/>
            </a:pPr>
            <a:r>
              <a:rPr lang="en-US" dirty="0"/>
              <a:t>Examples:</a:t>
            </a:r>
            <a:endParaRPr lang="en-IN" dirty="0"/>
          </a:p>
          <a:p>
            <a:pPr marL="0" indent="0">
              <a:buNone/>
            </a:pPr>
            <a:r>
              <a:rPr lang="en-US" dirty="0"/>
              <a:t>• Average color values (RGB)</a:t>
            </a:r>
            <a:endParaRPr lang="en-IN" dirty="0"/>
          </a:p>
          <a:p>
            <a:pPr marL="0" indent="0">
              <a:buNone/>
            </a:pPr>
            <a:r>
              <a:rPr lang="en-US" dirty="0"/>
              <a:t>• Texture descriptors (e.g., Local Binary Pattern - LBP)</a:t>
            </a:r>
            <a:endParaRPr lang="en-IN" dirty="0"/>
          </a:p>
          <a:p>
            <a:pPr marL="0" indent="0">
              <a:buNone/>
            </a:pPr>
            <a:r>
              <a:rPr lang="en-US" dirty="0"/>
              <a:t>• Edge histograms</a:t>
            </a:r>
            <a:endParaRPr lang="en-IN" dirty="0"/>
          </a:p>
          <a:p>
            <a:pPr marL="0" indent="0">
              <a:buNone/>
            </a:pPr>
            <a:r>
              <a:rPr lang="en-US" dirty="0"/>
              <a:t>• Deep learning features (e.g., 2048-d vector from CNNs)</a:t>
            </a:r>
            <a:endParaRPr lang="en-IN" dirty="0"/>
          </a:p>
          <a:p>
            <a:pPr marL="0" indent="0">
              <a:buNone/>
            </a:pPr>
            <a:r>
              <a:rPr lang="en-US" dirty="0"/>
              <a:t>Example (face image feature vector):</a:t>
            </a:r>
            <a:endParaRPr lang="en-IN" dirty="0"/>
          </a:p>
          <a:p>
            <a:pPr marL="0" indent="0">
              <a:buNone/>
            </a:pPr>
            <a:r>
              <a:rPr lang="en-US" dirty="0"/>
              <a:t>[0.21, 0.65, 0.87, 0.34, ..., 0.45]  ← could be 128 or 512 dimensions.</a:t>
            </a:r>
            <a:endParaRPr lang="en-IN" dirty="0"/>
          </a:p>
          <a:p>
            <a:endParaRPr lang="en-IN" b="1" dirty="0"/>
          </a:p>
        </p:txBody>
      </p:sp>
    </p:spTree>
    <p:extLst>
      <p:ext uri="{BB962C8B-B14F-4D97-AF65-F5344CB8AC3E}">
        <p14:creationId xmlns:p14="http://schemas.microsoft.com/office/powerpoint/2010/main" val="14617927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F93883-176F-356B-1827-9029A04F6A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3BA9D0-0097-3B1F-7416-6C9B6CFCEB8F}"/>
              </a:ext>
            </a:extLst>
          </p:cNvPr>
          <p:cNvSpPr>
            <a:spLocks noGrp="1"/>
          </p:cNvSpPr>
          <p:nvPr>
            <p:ph type="title"/>
          </p:nvPr>
        </p:nvSpPr>
        <p:spPr>
          <a:xfrm>
            <a:off x="838200" y="365126"/>
            <a:ext cx="10515600" cy="488890"/>
          </a:xfrm>
        </p:spPr>
        <p:txBody>
          <a:bodyPr>
            <a:normAutofit fontScale="90000"/>
          </a:bodyPr>
          <a:lstStyle/>
          <a:p>
            <a:r>
              <a:rPr lang="en-IN" dirty="0"/>
              <a:t>Features of Computer Vision</a:t>
            </a:r>
          </a:p>
        </p:txBody>
      </p:sp>
      <p:sp>
        <p:nvSpPr>
          <p:cNvPr id="3" name="Content Placeholder 2">
            <a:extLst>
              <a:ext uri="{FF2B5EF4-FFF2-40B4-BE49-F238E27FC236}">
                <a16:creationId xmlns:a16="http://schemas.microsoft.com/office/drawing/2014/main" id="{CF0FDD13-7EF0-417D-5A89-A2443EB3A02E}"/>
              </a:ext>
            </a:extLst>
          </p:cNvPr>
          <p:cNvSpPr>
            <a:spLocks noGrp="1"/>
          </p:cNvSpPr>
          <p:nvPr>
            <p:ph idx="1"/>
          </p:nvPr>
        </p:nvSpPr>
        <p:spPr>
          <a:xfrm>
            <a:off x="838200" y="931654"/>
            <a:ext cx="10515600" cy="5245310"/>
          </a:xfrm>
        </p:spPr>
        <p:txBody>
          <a:bodyPr>
            <a:normAutofit/>
          </a:bodyPr>
          <a:lstStyle/>
          <a:p>
            <a:pPr marL="0" indent="0">
              <a:buNone/>
            </a:pPr>
            <a:r>
              <a:rPr lang="en-US" b="1" dirty="0"/>
              <a:t> </a:t>
            </a:r>
            <a:endParaRPr lang="en-IN" b="1" dirty="0"/>
          </a:p>
        </p:txBody>
      </p:sp>
      <p:sp>
        <p:nvSpPr>
          <p:cNvPr id="5" name="TextBox 4">
            <a:extLst>
              <a:ext uri="{FF2B5EF4-FFF2-40B4-BE49-F238E27FC236}">
                <a16:creationId xmlns:a16="http://schemas.microsoft.com/office/drawing/2014/main" id="{FE04359B-AADF-98F8-9188-19AAA8D64452}"/>
              </a:ext>
            </a:extLst>
          </p:cNvPr>
          <p:cNvSpPr txBox="1"/>
          <p:nvPr/>
        </p:nvSpPr>
        <p:spPr>
          <a:xfrm>
            <a:off x="750498" y="1047982"/>
            <a:ext cx="8391345" cy="3139321"/>
          </a:xfrm>
          <a:prstGeom prst="rect">
            <a:avLst/>
          </a:prstGeom>
          <a:noFill/>
        </p:spPr>
        <p:txBody>
          <a:bodyPr wrap="square">
            <a:spAutoFit/>
          </a:bodyPr>
          <a:lstStyle/>
          <a:p>
            <a:r>
              <a:rPr lang="en-US" dirty="0"/>
              <a:t>🔷 Feature Space</a:t>
            </a:r>
          </a:p>
          <a:p>
            <a:r>
              <a:rPr lang="en-US" dirty="0"/>
              <a:t>•	Definition:</a:t>
            </a:r>
          </a:p>
          <a:p>
            <a:r>
              <a:rPr lang="en-US" dirty="0"/>
              <a:t>The feature space is the multi-dimensional space formed by all possible combinations of features from the feature vectors. Each object is represented as a point in this space.</a:t>
            </a:r>
          </a:p>
          <a:p>
            <a:r>
              <a:rPr lang="en-US" dirty="0"/>
              <a:t>•	Key Points:</a:t>
            </a:r>
          </a:p>
          <a:p>
            <a:r>
              <a:rPr lang="en-US" dirty="0"/>
              <a:t>• Each axis in the space corresponds to one feature.</a:t>
            </a:r>
          </a:p>
          <a:p>
            <a:r>
              <a:rPr lang="en-US" dirty="0"/>
              <a:t>• Similar objects lie closer; different ones are farther apart.</a:t>
            </a:r>
          </a:p>
          <a:p>
            <a:r>
              <a:rPr lang="en-US" dirty="0"/>
              <a:t>• Useful in classification, clustering, and similarity search.</a:t>
            </a:r>
          </a:p>
          <a:p>
            <a:r>
              <a:rPr lang="en-US" dirty="0"/>
              <a:t>•	Examples:</a:t>
            </a:r>
          </a:p>
          <a:p>
            <a:r>
              <a:rPr lang="en-US" dirty="0"/>
              <a:t>• In 2D feature space: (Color Intensity, Texture)</a:t>
            </a:r>
          </a:p>
          <a:p>
            <a:r>
              <a:rPr lang="en-US" dirty="0"/>
              <a:t>• In face recognition: 128D feature space from deep learning</a:t>
            </a:r>
          </a:p>
        </p:txBody>
      </p:sp>
    </p:spTree>
    <p:extLst>
      <p:ext uri="{BB962C8B-B14F-4D97-AF65-F5344CB8AC3E}">
        <p14:creationId xmlns:p14="http://schemas.microsoft.com/office/powerpoint/2010/main" val="30528198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241512-D8FD-74F6-91C0-3EE921CC3F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9ED102-3E24-9BBE-9AAB-B79D67C13AF6}"/>
              </a:ext>
            </a:extLst>
          </p:cNvPr>
          <p:cNvSpPr>
            <a:spLocks noGrp="1"/>
          </p:cNvSpPr>
          <p:nvPr>
            <p:ph type="title"/>
          </p:nvPr>
        </p:nvSpPr>
        <p:spPr>
          <a:xfrm>
            <a:off x="838200" y="365126"/>
            <a:ext cx="10515600" cy="488890"/>
          </a:xfrm>
        </p:spPr>
        <p:txBody>
          <a:bodyPr>
            <a:normAutofit fontScale="90000"/>
          </a:bodyPr>
          <a:lstStyle/>
          <a:p>
            <a:r>
              <a:rPr lang="en-IN" dirty="0"/>
              <a:t>Features of Computer Vision</a:t>
            </a:r>
          </a:p>
        </p:txBody>
      </p:sp>
      <p:sp>
        <p:nvSpPr>
          <p:cNvPr id="3" name="Content Placeholder 2">
            <a:extLst>
              <a:ext uri="{FF2B5EF4-FFF2-40B4-BE49-F238E27FC236}">
                <a16:creationId xmlns:a16="http://schemas.microsoft.com/office/drawing/2014/main" id="{9A094BFF-F02E-545E-7826-60E4E237AB17}"/>
              </a:ext>
            </a:extLst>
          </p:cNvPr>
          <p:cNvSpPr>
            <a:spLocks noGrp="1"/>
          </p:cNvSpPr>
          <p:nvPr>
            <p:ph idx="1"/>
          </p:nvPr>
        </p:nvSpPr>
        <p:spPr>
          <a:xfrm>
            <a:off x="838200" y="931654"/>
            <a:ext cx="10515600" cy="5245310"/>
          </a:xfrm>
        </p:spPr>
        <p:txBody>
          <a:bodyPr>
            <a:normAutofit/>
          </a:bodyPr>
          <a:lstStyle/>
          <a:p>
            <a:pPr marL="0" indent="0">
              <a:buNone/>
            </a:pPr>
            <a:r>
              <a:rPr lang="en-US" b="1" dirty="0"/>
              <a:t> </a:t>
            </a:r>
            <a:endParaRPr lang="en-IN" b="1" dirty="0"/>
          </a:p>
        </p:txBody>
      </p:sp>
      <p:pic>
        <p:nvPicPr>
          <p:cNvPr id="9" name="Picture 8">
            <a:extLst>
              <a:ext uri="{FF2B5EF4-FFF2-40B4-BE49-F238E27FC236}">
                <a16:creationId xmlns:a16="http://schemas.microsoft.com/office/drawing/2014/main" id="{58C2A77B-AC92-065E-AEF4-4BF07F2877FA}"/>
              </a:ext>
            </a:extLst>
          </p:cNvPr>
          <p:cNvPicPr>
            <a:picLocks noChangeAspect="1"/>
          </p:cNvPicPr>
          <p:nvPr/>
        </p:nvPicPr>
        <p:blipFill>
          <a:blip r:embed="rId2"/>
          <a:stretch>
            <a:fillRect/>
          </a:stretch>
        </p:blipFill>
        <p:spPr>
          <a:xfrm>
            <a:off x="1052422" y="931654"/>
            <a:ext cx="8315865" cy="3968149"/>
          </a:xfrm>
          <a:prstGeom prst="rect">
            <a:avLst/>
          </a:prstGeom>
        </p:spPr>
      </p:pic>
    </p:spTree>
    <p:extLst>
      <p:ext uri="{BB962C8B-B14F-4D97-AF65-F5344CB8AC3E}">
        <p14:creationId xmlns:p14="http://schemas.microsoft.com/office/powerpoint/2010/main" val="31165435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91A4ED-7F1F-3EE5-EA16-DFEB344DC63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44F450-2F61-2B85-4AFB-1252C5A0D49D}"/>
              </a:ext>
            </a:extLst>
          </p:cNvPr>
          <p:cNvSpPr>
            <a:spLocks noGrp="1"/>
          </p:cNvSpPr>
          <p:nvPr>
            <p:ph type="title"/>
          </p:nvPr>
        </p:nvSpPr>
        <p:spPr>
          <a:xfrm>
            <a:off x="838200" y="365126"/>
            <a:ext cx="10515600" cy="488890"/>
          </a:xfrm>
        </p:spPr>
        <p:txBody>
          <a:bodyPr>
            <a:normAutofit fontScale="90000"/>
          </a:bodyPr>
          <a:lstStyle/>
          <a:p>
            <a:r>
              <a:rPr lang="en-IN" dirty="0"/>
              <a:t>Features of Computer Vision</a:t>
            </a:r>
          </a:p>
        </p:txBody>
      </p:sp>
      <p:sp>
        <p:nvSpPr>
          <p:cNvPr id="3" name="Content Placeholder 2">
            <a:extLst>
              <a:ext uri="{FF2B5EF4-FFF2-40B4-BE49-F238E27FC236}">
                <a16:creationId xmlns:a16="http://schemas.microsoft.com/office/drawing/2014/main" id="{3DE8FE28-4737-C667-BB2B-F3DF600B2BD7}"/>
              </a:ext>
            </a:extLst>
          </p:cNvPr>
          <p:cNvSpPr>
            <a:spLocks noGrp="1"/>
          </p:cNvSpPr>
          <p:nvPr>
            <p:ph idx="1"/>
          </p:nvPr>
        </p:nvSpPr>
        <p:spPr>
          <a:xfrm>
            <a:off x="838200" y="931654"/>
            <a:ext cx="10515600" cy="5245310"/>
          </a:xfrm>
        </p:spPr>
        <p:txBody>
          <a:bodyPr>
            <a:normAutofit/>
          </a:bodyPr>
          <a:lstStyle/>
          <a:p>
            <a:pPr marL="0" indent="0">
              <a:buNone/>
            </a:pPr>
            <a:r>
              <a:rPr lang="en-US" b="1" dirty="0"/>
              <a:t> </a:t>
            </a:r>
            <a:endParaRPr lang="en-IN" b="1" dirty="0"/>
          </a:p>
        </p:txBody>
      </p:sp>
      <p:pic>
        <p:nvPicPr>
          <p:cNvPr id="4" name="Picture 3">
            <a:extLst>
              <a:ext uri="{FF2B5EF4-FFF2-40B4-BE49-F238E27FC236}">
                <a16:creationId xmlns:a16="http://schemas.microsoft.com/office/drawing/2014/main" id="{8C68BB77-CCAF-F49A-6CD4-B998748D92E8}"/>
              </a:ext>
            </a:extLst>
          </p:cNvPr>
          <p:cNvPicPr>
            <a:picLocks noChangeAspect="1"/>
          </p:cNvPicPr>
          <p:nvPr/>
        </p:nvPicPr>
        <p:blipFill>
          <a:blip r:embed="rId2"/>
          <a:stretch>
            <a:fillRect/>
          </a:stretch>
        </p:blipFill>
        <p:spPr>
          <a:xfrm>
            <a:off x="931654" y="1233577"/>
            <a:ext cx="7487728" cy="4494363"/>
          </a:xfrm>
          <a:prstGeom prst="rect">
            <a:avLst/>
          </a:prstGeom>
        </p:spPr>
      </p:pic>
    </p:spTree>
    <p:extLst>
      <p:ext uri="{BB962C8B-B14F-4D97-AF65-F5344CB8AC3E}">
        <p14:creationId xmlns:p14="http://schemas.microsoft.com/office/powerpoint/2010/main" val="13927904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2BE8E-AFA5-9E1F-18A6-FE41CFDF91C3}"/>
              </a:ext>
            </a:extLst>
          </p:cNvPr>
          <p:cNvSpPr>
            <a:spLocks noGrp="1"/>
          </p:cNvSpPr>
          <p:nvPr>
            <p:ph type="title"/>
          </p:nvPr>
        </p:nvSpPr>
        <p:spPr>
          <a:xfrm>
            <a:off x="241540" y="365125"/>
            <a:ext cx="11112260" cy="601033"/>
          </a:xfrm>
        </p:spPr>
        <p:txBody>
          <a:bodyPr>
            <a:normAutofit fontScale="90000"/>
          </a:bodyPr>
          <a:lstStyle/>
          <a:p>
            <a:r>
              <a:rPr lang="en-IN" dirty="0"/>
              <a:t>Levels of Computer Vision and Image processing</a:t>
            </a:r>
          </a:p>
        </p:txBody>
      </p:sp>
      <p:graphicFrame>
        <p:nvGraphicFramePr>
          <p:cNvPr id="4" name="Content Placeholder 3">
            <a:extLst>
              <a:ext uri="{FF2B5EF4-FFF2-40B4-BE49-F238E27FC236}">
                <a16:creationId xmlns:a16="http://schemas.microsoft.com/office/drawing/2014/main" id="{8D0A86A6-3783-B85E-6585-5B201EDFFB98}"/>
              </a:ext>
            </a:extLst>
          </p:cNvPr>
          <p:cNvGraphicFramePr>
            <a:graphicFrameLocks noGrp="1"/>
          </p:cNvGraphicFramePr>
          <p:nvPr>
            <p:ph idx="1"/>
            <p:extLst>
              <p:ext uri="{D42A27DB-BD31-4B8C-83A1-F6EECF244321}">
                <p14:modId xmlns:p14="http://schemas.microsoft.com/office/powerpoint/2010/main" val="3339544109"/>
              </p:ext>
            </p:extLst>
          </p:nvPr>
        </p:nvGraphicFramePr>
        <p:xfrm>
          <a:off x="838200" y="1253784"/>
          <a:ext cx="10515600" cy="2286000"/>
        </p:xfrm>
        <a:graphic>
          <a:graphicData uri="http://schemas.openxmlformats.org/drawingml/2006/table">
            <a:tbl>
              <a:tblPr/>
              <a:tblGrid>
                <a:gridCol w="2628900">
                  <a:extLst>
                    <a:ext uri="{9D8B030D-6E8A-4147-A177-3AD203B41FA5}">
                      <a16:colId xmlns:a16="http://schemas.microsoft.com/office/drawing/2014/main" val="2909113502"/>
                    </a:ext>
                  </a:extLst>
                </a:gridCol>
                <a:gridCol w="2628900">
                  <a:extLst>
                    <a:ext uri="{9D8B030D-6E8A-4147-A177-3AD203B41FA5}">
                      <a16:colId xmlns:a16="http://schemas.microsoft.com/office/drawing/2014/main" val="1096697692"/>
                    </a:ext>
                  </a:extLst>
                </a:gridCol>
                <a:gridCol w="2628900">
                  <a:extLst>
                    <a:ext uri="{9D8B030D-6E8A-4147-A177-3AD203B41FA5}">
                      <a16:colId xmlns:a16="http://schemas.microsoft.com/office/drawing/2014/main" val="438119848"/>
                    </a:ext>
                  </a:extLst>
                </a:gridCol>
                <a:gridCol w="2628900">
                  <a:extLst>
                    <a:ext uri="{9D8B030D-6E8A-4147-A177-3AD203B41FA5}">
                      <a16:colId xmlns:a16="http://schemas.microsoft.com/office/drawing/2014/main" val="1334289679"/>
                    </a:ext>
                  </a:extLst>
                </a:gridCol>
              </a:tblGrid>
              <a:tr h="0">
                <a:tc>
                  <a:txBody>
                    <a:bodyPr/>
                    <a:lstStyle/>
                    <a:p>
                      <a:r>
                        <a:rPr lang="en-IN"/>
                        <a:t>Level</a:t>
                      </a:r>
                    </a:p>
                  </a:txBody>
                  <a:tcPr anchor="ctr">
                    <a:lnL>
                      <a:noFill/>
                    </a:lnL>
                    <a:lnR>
                      <a:noFill/>
                    </a:lnR>
                    <a:lnT>
                      <a:noFill/>
                    </a:lnT>
                    <a:lnB>
                      <a:noFill/>
                    </a:lnB>
                    <a:noFill/>
                  </a:tcPr>
                </a:tc>
                <a:tc>
                  <a:txBody>
                    <a:bodyPr/>
                    <a:lstStyle/>
                    <a:p>
                      <a:r>
                        <a:rPr lang="en-IN"/>
                        <a:t>Focus</a:t>
                      </a:r>
                    </a:p>
                  </a:txBody>
                  <a:tcPr anchor="ctr">
                    <a:lnL>
                      <a:noFill/>
                    </a:lnL>
                    <a:lnR>
                      <a:noFill/>
                    </a:lnR>
                    <a:lnT>
                      <a:noFill/>
                    </a:lnT>
                    <a:lnB>
                      <a:noFill/>
                    </a:lnB>
                    <a:noFill/>
                  </a:tcPr>
                </a:tc>
                <a:tc>
                  <a:txBody>
                    <a:bodyPr/>
                    <a:lstStyle/>
                    <a:p>
                      <a:r>
                        <a:rPr lang="en-IN"/>
                        <a:t>Key Methods/Tools</a:t>
                      </a:r>
                    </a:p>
                  </a:txBody>
                  <a:tcPr anchor="ctr">
                    <a:lnL>
                      <a:noFill/>
                    </a:lnL>
                    <a:lnR>
                      <a:noFill/>
                    </a:lnR>
                    <a:lnT>
                      <a:noFill/>
                    </a:lnT>
                    <a:lnB>
                      <a:noFill/>
                    </a:lnB>
                    <a:noFill/>
                  </a:tcPr>
                </a:tc>
                <a:tc>
                  <a:txBody>
                    <a:bodyPr/>
                    <a:lstStyle/>
                    <a:p>
                      <a:r>
                        <a:rPr lang="en-IN"/>
                        <a:t>Example Task</a:t>
                      </a:r>
                    </a:p>
                  </a:txBody>
                  <a:tcPr anchor="ctr">
                    <a:lnL>
                      <a:noFill/>
                    </a:lnL>
                    <a:lnR>
                      <a:noFill/>
                    </a:lnR>
                    <a:lnT>
                      <a:noFill/>
                    </a:lnT>
                    <a:lnB>
                      <a:noFill/>
                    </a:lnB>
                    <a:noFill/>
                  </a:tcPr>
                </a:tc>
                <a:extLst>
                  <a:ext uri="{0D108BD9-81ED-4DB2-BD59-A6C34878D82A}">
                    <a16:rowId xmlns:a16="http://schemas.microsoft.com/office/drawing/2014/main" val="741751311"/>
                  </a:ext>
                </a:extLst>
              </a:tr>
              <a:tr h="0">
                <a:tc>
                  <a:txBody>
                    <a:bodyPr/>
                    <a:lstStyle/>
                    <a:p>
                      <a:r>
                        <a:rPr lang="en-IN" b="1"/>
                        <a:t>Low-Level</a:t>
                      </a:r>
                      <a:endParaRPr lang="en-IN"/>
                    </a:p>
                  </a:txBody>
                  <a:tcPr anchor="ctr">
                    <a:lnL>
                      <a:noFill/>
                    </a:lnL>
                    <a:lnR>
                      <a:noFill/>
                    </a:lnR>
                    <a:lnT>
                      <a:noFill/>
                    </a:lnT>
                    <a:lnB>
                      <a:noFill/>
                    </a:lnB>
                    <a:noFill/>
                  </a:tcPr>
                </a:tc>
                <a:tc>
                  <a:txBody>
                    <a:bodyPr/>
                    <a:lstStyle/>
                    <a:p>
                      <a:r>
                        <a:rPr lang="en-IN"/>
                        <a:t>Pixels</a:t>
                      </a:r>
                    </a:p>
                  </a:txBody>
                  <a:tcPr anchor="ctr">
                    <a:lnL>
                      <a:noFill/>
                    </a:lnL>
                    <a:lnR>
                      <a:noFill/>
                    </a:lnR>
                    <a:lnT>
                      <a:noFill/>
                    </a:lnT>
                    <a:lnB>
                      <a:noFill/>
                    </a:lnB>
                    <a:noFill/>
                  </a:tcPr>
                </a:tc>
                <a:tc>
                  <a:txBody>
                    <a:bodyPr/>
                    <a:lstStyle/>
                    <a:p>
                      <a:r>
                        <a:rPr lang="en-IN"/>
                        <a:t>Filtering, thresholding, noise removal</a:t>
                      </a:r>
                    </a:p>
                  </a:txBody>
                  <a:tcPr anchor="ctr">
                    <a:lnL>
                      <a:noFill/>
                    </a:lnL>
                    <a:lnR>
                      <a:noFill/>
                    </a:lnR>
                    <a:lnT>
                      <a:noFill/>
                    </a:lnT>
                    <a:lnB>
                      <a:noFill/>
                    </a:lnB>
                    <a:noFill/>
                  </a:tcPr>
                </a:tc>
                <a:tc>
                  <a:txBody>
                    <a:bodyPr/>
                    <a:lstStyle/>
                    <a:p>
                      <a:r>
                        <a:rPr lang="en-IN"/>
                        <a:t>Denoising an image</a:t>
                      </a:r>
                    </a:p>
                  </a:txBody>
                  <a:tcPr anchor="ctr">
                    <a:lnL>
                      <a:noFill/>
                    </a:lnL>
                    <a:lnR>
                      <a:noFill/>
                    </a:lnR>
                    <a:lnT>
                      <a:noFill/>
                    </a:lnT>
                    <a:lnB>
                      <a:noFill/>
                    </a:lnB>
                    <a:noFill/>
                  </a:tcPr>
                </a:tc>
                <a:extLst>
                  <a:ext uri="{0D108BD9-81ED-4DB2-BD59-A6C34878D82A}">
                    <a16:rowId xmlns:a16="http://schemas.microsoft.com/office/drawing/2014/main" val="1605492938"/>
                  </a:ext>
                </a:extLst>
              </a:tr>
              <a:tr h="0">
                <a:tc>
                  <a:txBody>
                    <a:bodyPr/>
                    <a:lstStyle/>
                    <a:p>
                      <a:r>
                        <a:rPr lang="en-IN" b="1"/>
                        <a:t>Mid-Level</a:t>
                      </a:r>
                      <a:endParaRPr lang="en-IN"/>
                    </a:p>
                  </a:txBody>
                  <a:tcPr anchor="ctr">
                    <a:lnL>
                      <a:noFill/>
                    </a:lnL>
                    <a:lnR>
                      <a:noFill/>
                    </a:lnR>
                    <a:lnT>
                      <a:noFill/>
                    </a:lnT>
                    <a:lnB>
                      <a:noFill/>
                    </a:lnB>
                    <a:noFill/>
                  </a:tcPr>
                </a:tc>
                <a:tc>
                  <a:txBody>
                    <a:bodyPr/>
                    <a:lstStyle/>
                    <a:p>
                      <a:r>
                        <a:rPr lang="en-IN"/>
                        <a:t>Regions/Structures</a:t>
                      </a:r>
                    </a:p>
                  </a:txBody>
                  <a:tcPr anchor="ctr">
                    <a:lnL>
                      <a:noFill/>
                    </a:lnL>
                    <a:lnR>
                      <a:noFill/>
                    </a:lnR>
                    <a:lnT>
                      <a:noFill/>
                    </a:lnT>
                    <a:lnB>
                      <a:noFill/>
                    </a:lnB>
                    <a:noFill/>
                  </a:tcPr>
                </a:tc>
                <a:tc>
                  <a:txBody>
                    <a:bodyPr/>
                    <a:lstStyle/>
                    <a:p>
                      <a:r>
                        <a:rPr lang="en-IN"/>
                        <a:t>Feature extraction, segmentation</a:t>
                      </a:r>
                    </a:p>
                  </a:txBody>
                  <a:tcPr anchor="ctr">
                    <a:lnL>
                      <a:noFill/>
                    </a:lnL>
                    <a:lnR>
                      <a:noFill/>
                    </a:lnR>
                    <a:lnT>
                      <a:noFill/>
                    </a:lnT>
                    <a:lnB>
                      <a:noFill/>
                    </a:lnB>
                    <a:noFill/>
                  </a:tcPr>
                </a:tc>
                <a:tc>
                  <a:txBody>
                    <a:bodyPr/>
                    <a:lstStyle/>
                    <a:p>
                      <a:r>
                        <a:rPr lang="en-IN"/>
                        <a:t>Extracting objects from background</a:t>
                      </a:r>
                    </a:p>
                  </a:txBody>
                  <a:tcPr anchor="ctr">
                    <a:lnL>
                      <a:noFill/>
                    </a:lnL>
                    <a:lnR>
                      <a:noFill/>
                    </a:lnR>
                    <a:lnT>
                      <a:noFill/>
                    </a:lnT>
                    <a:lnB>
                      <a:noFill/>
                    </a:lnB>
                    <a:noFill/>
                  </a:tcPr>
                </a:tc>
                <a:extLst>
                  <a:ext uri="{0D108BD9-81ED-4DB2-BD59-A6C34878D82A}">
                    <a16:rowId xmlns:a16="http://schemas.microsoft.com/office/drawing/2014/main" val="3089002569"/>
                  </a:ext>
                </a:extLst>
              </a:tr>
              <a:tr h="0">
                <a:tc>
                  <a:txBody>
                    <a:bodyPr/>
                    <a:lstStyle/>
                    <a:p>
                      <a:r>
                        <a:rPr lang="en-IN" b="1"/>
                        <a:t>High-Level</a:t>
                      </a:r>
                      <a:endParaRPr lang="en-IN"/>
                    </a:p>
                  </a:txBody>
                  <a:tcPr anchor="ctr">
                    <a:lnL>
                      <a:noFill/>
                    </a:lnL>
                    <a:lnR>
                      <a:noFill/>
                    </a:lnR>
                    <a:lnT>
                      <a:noFill/>
                    </a:lnT>
                    <a:lnB>
                      <a:noFill/>
                    </a:lnB>
                    <a:noFill/>
                  </a:tcPr>
                </a:tc>
                <a:tc>
                  <a:txBody>
                    <a:bodyPr/>
                    <a:lstStyle/>
                    <a:p>
                      <a:r>
                        <a:rPr lang="en-IN"/>
                        <a:t>Semantic Understanding</a:t>
                      </a:r>
                    </a:p>
                  </a:txBody>
                  <a:tcPr anchor="ctr">
                    <a:lnL>
                      <a:noFill/>
                    </a:lnL>
                    <a:lnR>
                      <a:noFill/>
                    </a:lnR>
                    <a:lnT>
                      <a:noFill/>
                    </a:lnT>
                    <a:lnB>
                      <a:noFill/>
                    </a:lnB>
                    <a:noFill/>
                  </a:tcPr>
                </a:tc>
                <a:tc>
                  <a:txBody>
                    <a:bodyPr/>
                    <a:lstStyle/>
                    <a:p>
                      <a:r>
                        <a:rPr lang="en-IN"/>
                        <a:t>CNNs, Object Detection, Recognition</a:t>
                      </a:r>
                    </a:p>
                  </a:txBody>
                  <a:tcPr anchor="ctr">
                    <a:lnL>
                      <a:noFill/>
                    </a:lnL>
                    <a:lnR>
                      <a:noFill/>
                    </a:lnR>
                    <a:lnT>
                      <a:noFill/>
                    </a:lnT>
                    <a:lnB>
                      <a:noFill/>
                    </a:lnB>
                    <a:noFill/>
                  </a:tcPr>
                </a:tc>
                <a:tc>
                  <a:txBody>
                    <a:bodyPr/>
                    <a:lstStyle/>
                    <a:p>
                      <a:r>
                        <a:rPr lang="en-IN" dirty="0"/>
                        <a:t>Face recognition, scene classification</a:t>
                      </a:r>
                    </a:p>
                  </a:txBody>
                  <a:tcPr anchor="ctr">
                    <a:lnL>
                      <a:noFill/>
                    </a:lnL>
                    <a:lnR>
                      <a:noFill/>
                    </a:lnR>
                    <a:lnT>
                      <a:noFill/>
                    </a:lnT>
                    <a:lnB>
                      <a:noFill/>
                    </a:lnB>
                    <a:noFill/>
                  </a:tcPr>
                </a:tc>
                <a:extLst>
                  <a:ext uri="{0D108BD9-81ED-4DB2-BD59-A6C34878D82A}">
                    <a16:rowId xmlns:a16="http://schemas.microsoft.com/office/drawing/2014/main" val="1614896261"/>
                  </a:ext>
                </a:extLst>
              </a:tr>
            </a:tbl>
          </a:graphicData>
        </a:graphic>
      </p:graphicFrame>
    </p:spTree>
    <p:extLst>
      <p:ext uri="{BB962C8B-B14F-4D97-AF65-F5344CB8AC3E}">
        <p14:creationId xmlns:p14="http://schemas.microsoft.com/office/powerpoint/2010/main" val="35254486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651E4-BA05-243E-4BDD-D0F209B93E39}"/>
              </a:ext>
            </a:extLst>
          </p:cNvPr>
          <p:cNvSpPr>
            <a:spLocks noGrp="1"/>
          </p:cNvSpPr>
          <p:nvPr>
            <p:ph type="title"/>
          </p:nvPr>
        </p:nvSpPr>
        <p:spPr/>
        <p:txBody>
          <a:bodyPr/>
          <a:lstStyle/>
          <a:p>
            <a:r>
              <a:rPr lang="en-IN" b="1" dirty="0"/>
              <a:t>What Is Computer Vision?</a:t>
            </a:r>
            <a:br>
              <a:rPr lang="en-IN" b="1" dirty="0"/>
            </a:br>
            <a:endParaRPr lang="en-IN" dirty="0"/>
          </a:p>
        </p:txBody>
      </p:sp>
      <p:sp>
        <p:nvSpPr>
          <p:cNvPr id="3" name="Content Placeholder 2">
            <a:extLst>
              <a:ext uri="{FF2B5EF4-FFF2-40B4-BE49-F238E27FC236}">
                <a16:creationId xmlns:a16="http://schemas.microsoft.com/office/drawing/2014/main" id="{CBE9C1FA-81E4-C613-A327-6A6EC167D55B}"/>
              </a:ext>
            </a:extLst>
          </p:cNvPr>
          <p:cNvSpPr>
            <a:spLocks noGrp="1"/>
          </p:cNvSpPr>
          <p:nvPr>
            <p:ph idx="1"/>
          </p:nvPr>
        </p:nvSpPr>
        <p:spPr/>
        <p:txBody>
          <a:bodyPr/>
          <a:lstStyle/>
          <a:p>
            <a:r>
              <a:rPr lang="en-US" dirty="0"/>
              <a:t>Computer vision is the ability of computers to understand and analyze visual content in the same way humans do. This includes tasks such as recognizing objects and faces, reading text and understanding the context of an image or video. </a:t>
            </a:r>
          </a:p>
          <a:p>
            <a:r>
              <a:rPr lang="en-US" dirty="0"/>
              <a:t>Computer vision is closely related to artificial intelligence (AI) and often uses AI techniques such as </a:t>
            </a:r>
            <a:r>
              <a:rPr lang="en-US" dirty="0">
                <a:hlinkClick r:id="rId2"/>
              </a:rPr>
              <a:t>machine learning</a:t>
            </a:r>
            <a:r>
              <a:rPr lang="en-US" dirty="0"/>
              <a:t> to analyze and understand visual data. Machine learning algorithms are used to “train” a computer to recognize patterns and features in visual data, such as edges, shapes and colors. </a:t>
            </a:r>
            <a:endParaRPr lang="en-IN" dirty="0"/>
          </a:p>
        </p:txBody>
      </p:sp>
    </p:spTree>
    <p:extLst>
      <p:ext uri="{BB962C8B-B14F-4D97-AF65-F5344CB8AC3E}">
        <p14:creationId xmlns:p14="http://schemas.microsoft.com/office/powerpoint/2010/main" val="23593770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38D1E9-1166-3F21-2C94-D050E76674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F60B86-A5D6-AE57-2D8D-7A24B271CBD1}"/>
              </a:ext>
            </a:extLst>
          </p:cNvPr>
          <p:cNvSpPr>
            <a:spLocks noGrp="1"/>
          </p:cNvSpPr>
          <p:nvPr>
            <p:ph type="title"/>
          </p:nvPr>
        </p:nvSpPr>
        <p:spPr>
          <a:xfrm>
            <a:off x="241540" y="365125"/>
            <a:ext cx="11112260" cy="601033"/>
          </a:xfrm>
        </p:spPr>
        <p:txBody>
          <a:bodyPr>
            <a:normAutofit fontScale="90000"/>
          </a:bodyPr>
          <a:lstStyle/>
          <a:p>
            <a:r>
              <a:rPr lang="en-IN" dirty="0"/>
              <a:t>Levels of Computer Vision and Image processing</a:t>
            </a:r>
          </a:p>
        </p:txBody>
      </p:sp>
      <p:sp>
        <p:nvSpPr>
          <p:cNvPr id="5" name="Content Placeholder 4">
            <a:extLst>
              <a:ext uri="{FF2B5EF4-FFF2-40B4-BE49-F238E27FC236}">
                <a16:creationId xmlns:a16="http://schemas.microsoft.com/office/drawing/2014/main" id="{35DF22A7-08B5-89E1-355A-81335AD3A566}"/>
              </a:ext>
            </a:extLst>
          </p:cNvPr>
          <p:cNvSpPr>
            <a:spLocks noGrp="1"/>
          </p:cNvSpPr>
          <p:nvPr>
            <p:ph idx="1"/>
          </p:nvPr>
        </p:nvSpPr>
        <p:spPr>
          <a:xfrm>
            <a:off x="241540" y="1078302"/>
            <a:ext cx="6202392" cy="5098661"/>
          </a:xfrm>
        </p:spPr>
        <p:txBody>
          <a:bodyPr>
            <a:normAutofit fontScale="92500" lnSpcReduction="20000"/>
          </a:bodyPr>
          <a:lstStyle/>
          <a:p>
            <a:pPr marL="0" indent="0">
              <a:buNone/>
            </a:pPr>
            <a:r>
              <a:rPr lang="en-US" b="1" dirty="0"/>
              <a:t>1. Low-Level Processing (Image Processing)</a:t>
            </a:r>
            <a:endParaRPr lang="en-IN" b="1" dirty="0"/>
          </a:p>
          <a:p>
            <a:pPr marL="0" lvl="0" indent="0">
              <a:buNone/>
            </a:pPr>
            <a:r>
              <a:rPr lang="en-US" dirty="0"/>
              <a:t>Key Points:</a:t>
            </a:r>
            <a:endParaRPr lang="en-IN" dirty="0"/>
          </a:p>
          <a:p>
            <a:r>
              <a:rPr lang="en-US" dirty="0"/>
              <a:t> Focuses on pixel-level operations</a:t>
            </a:r>
            <a:endParaRPr lang="en-IN" dirty="0"/>
          </a:p>
          <a:p>
            <a:r>
              <a:rPr lang="en-US" dirty="0"/>
              <a:t> Enhances image quality</a:t>
            </a:r>
            <a:endParaRPr lang="en-IN" dirty="0"/>
          </a:p>
          <a:p>
            <a:r>
              <a:rPr lang="en-US" dirty="0"/>
              <a:t>No understanding of content</a:t>
            </a:r>
            <a:endParaRPr lang="en-IN" dirty="0"/>
          </a:p>
          <a:p>
            <a:r>
              <a:rPr lang="en-US" dirty="0"/>
              <a:t>Typically mathematical and algorithmic</a:t>
            </a:r>
            <a:endParaRPr lang="en-IN" dirty="0"/>
          </a:p>
          <a:p>
            <a:pPr marL="0" lvl="0" indent="0">
              <a:buNone/>
            </a:pPr>
            <a:r>
              <a:rPr lang="en-US" b="1" dirty="0"/>
              <a:t>Techniques:</a:t>
            </a:r>
            <a:endParaRPr lang="en-IN" b="1" dirty="0"/>
          </a:p>
          <a:p>
            <a:pPr marL="0" indent="0">
              <a:buNone/>
            </a:pPr>
            <a:r>
              <a:rPr lang="en-US" dirty="0"/>
              <a:t>•Image filtering (e.g., Gaussian blur)</a:t>
            </a:r>
            <a:endParaRPr lang="en-IN" dirty="0"/>
          </a:p>
          <a:p>
            <a:pPr marL="0" indent="0">
              <a:buNone/>
            </a:pPr>
            <a:r>
              <a:rPr lang="en-US" dirty="0"/>
              <a:t>• Contrast enhancement</a:t>
            </a:r>
            <a:endParaRPr lang="en-IN" dirty="0"/>
          </a:p>
          <a:p>
            <a:pPr marL="0" indent="0">
              <a:buNone/>
            </a:pPr>
            <a:r>
              <a:rPr lang="en-US" dirty="0"/>
              <a:t>• Noise reduction</a:t>
            </a:r>
            <a:endParaRPr lang="en-IN" dirty="0"/>
          </a:p>
          <a:p>
            <a:pPr marL="0" indent="0">
              <a:buNone/>
            </a:pPr>
            <a:r>
              <a:rPr lang="en-US" dirty="0"/>
              <a:t>• Edge detection (e.g., Sobel, Canny)</a:t>
            </a:r>
            <a:endParaRPr lang="en-IN" dirty="0"/>
          </a:p>
          <a:p>
            <a:pPr marL="0" indent="0">
              <a:buNone/>
            </a:pPr>
            <a:r>
              <a:rPr lang="en-US" dirty="0"/>
              <a:t>• Thresholding (binary images)</a:t>
            </a:r>
            <a:endParaRPr lang="en-IN" dirty="0"/>
          </a:p>
          <a:p>
            <a:endParaRPr lang="en-IN" dirty="0"/>
          </a:p>
        </p:txBody>
      </p:sp>
      <p:sp>
        <p:nvSpPr>
          <p:cNvPr id="7" name="TextBox 6">
            <a:extLst>
              <a:ext uri="{FF2B5EF4-FFF2-40B4-BE49-F238E27FC236}">
                <a16:creationId xmlns:a16="http://schemas.microsoft.com/office/drawing/2014/main" id="{0A661E36-9DA9-52C2-1626-15339057449F}"/>
              </a:ext>
            </a:extLst>
          </p:cNvPr>
          <p:cNvSpPr txBox="1"/>
          <p:nvPr/>
        </p:nvSpPr>
        <p:spPr>
          <a:xfrm>
            <a:off x="6254151" y="1923066"/>
            <a:ext cx="5193101" cy="2015936"/>
          </a:xfrm>
          <a:prstGeom prst="rect">
            <a:avLst/>
          </a:prstGeom>
          <a:noFill/>
        </p:spPr>
        <p:txBody>
          <a:bodyPr wrap="square">
            <a:spAutoFit/>
          </a:bodyPr>
          <a:lstStyle/>
          <a:p>
            <a:r>
              <a:rPr lang="en-US" sz="2500" b="1" dirty="0"/>
              <a:t>Examples:</a:t>
            </a:r>
          </a:p>
          <a:p>
            <a:r>
              <a:rPr lang="en-US" sz="2500" dirty="0"/>
              <a:t>• Removing noise from a medical scan</a:t>
            </a:r>
          </a:p>
          <a:p>
            <a:r>
              <a:rPr lang="en-US" sz="2500" dirty="0"/>
              <a:t>• Enhancing satellite images</a:t>
            </a:r>
          </a:p>
          <a:p>
            <a:r>
              <a:rPr lang="en-US" sz="2500" dirty="0"/>
              <a:t>• Detecting edges in road sign images for autonomous driving</a:t>
            </a:r>
          </a:p>
        </p:txBody>
      </p:sp>
    </p:spTree>
    <p:extLst>
      <p:ext uri="{BB962C8B-B14F-4D97-AF65-F5344CB8AC3E}">
        <p14:creationId xmlns:p14="http://schemas.microsoft.com/office/powerpoint/2010/main" val="37545681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C31669-6156-9D69-D337-C9592E85274C}"/>
              </a:ext>
            </a:extLst>
          </p:cNvPr>
          <p:cNvPicPr>
            <a:picLocks noChangeAspect="1"/>
          </p:cNvPicPr>
          <p:nvPr/>
        </p:nvPicPr>
        <p:blipFill>
          <a:blip r:embed="rId2"/>
          <a:stretch>
            <a:fillRect/>
          </a:stretch>
        </p:blipFill>
        <p:spPr>
          <a:xfrm>
            <a:off x="431322" y="0"/>
            <a:ext cx="9040482" cy="6538823"/>
          </a:xfrm>
          <a:prstGeom prst="rect">
            <a:avLst/>
          </a:prstGeom>
        </p:spPr>
      </p:pic>
    </p:spTree>
    <p:extLst>
      <p:ext uri="{BB962C8B-B14F-4D97-AF65-F5344CB8AC3E}">
        <p14:creationId xmlns:p14="http://schemas.microsoft.com/office/powerpoint/2010/main" val="12106065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E41B6B-14E7-3F7A-D7E4-AE9589FE79D4}"/>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FA61F0B4-FF1E-DAA6-B0DD-B0D7FD330299}"/>
              </a:ext>
            </a:extLst>
          </p:cNvPr>
          <p:cNvPicPr>
            <a:picLocks noChangeAspect="1"/>
          </p:cNvPicPr>
          <p:nvPr/>
        </p:nvPicPr>
        <p:blipFill>
          <a:blip r:embed="rId2"/>
          <a:stretch>
            <a:fillRect/>
          </a:stretch>
        </p:blipFill>
        <p:spPr>
          <a:xfrm>
            <a:off x="1121434" y="129395"/>
            <a:ext cx="7717004" cy="6409427"/>
          </a:xfrm>
          <a:prstGeom prst="rect">
            <a:avLst/>
          </a:prstGeom>
        </p:spPr>
      </p:pic>
    </p:spTree>
    <p:extLst>
      <p:ext uri="{BB962C8B-B14F-4D97-AF65-F5344CB8AC3E}">
        <p14:creationId xmlns:p14="http://schemas.microsoft.com/office/powerpoint/2010/main" val="21474689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01A53E-3507-9821-1869-6E453326BA45}"/>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FE589AE4-F74C-C65D-CD4A-CDE8C9F1B6C8}"/>
              </a:ext>
            </a:extLst>
          </p:cNvPr>
          <p:cNvPicPr>
            <a:picLocks noChangeAspect="1"/>
          </p:cNvPicPr>
          <p:nvPr/>
        </p:nvPicPr>
        <p:blipFill>
          <a:blip r:embed="rId2"/>
          <a:stretch>
            <a:fillRect/>
          </a:stretch>
        </p:blipFill>
        <p:spPr>
          <a:xfrm>
            <a:off x="1932317" y="1061049"/>
            <a:ext cx="7875917" cy="3920145"/>
          </a:xfrm>
          <a:prstGeom prst="rect">
            <a:avLst/>
          </a:prstGeom>
        </p:spPr>
      </p:pic>
    </p:spTree>
    <p:extLst>
      <p:ext uri="{BB962C8B-B14F-4D97-AF65-F5344CB8AC3E}">
        <p14:creationId xmlns:p14="http://schemas.microsoft.com/office/powerpoint/2010/main" val="42197104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8C8089-6F03-3344-977C-287D6D3BFA32}"/>
              </a:ext>
            </a:extLst>
          </p:cNvPr>
          <p:cNvPicPr>
            <a:picLocks noChangeAspect="1"/>
          </p:cNvPicPr>
          <p:nvPr/>
        </p:nvPicPr>
        <p:blipFill>
          <a:blip r:embed="rId2"/>
          <a:stretch>
            <a:fillRect/>
          </a:stretch>
        </p:blipFill>
        <p:spPr>
          <a:xfrm>
            <a:off x="1061049" y="324501"/>
            <a:ext cx="9299276" cy="6208998"/>
          </a:xfrm>
          <a:prstGeom prst="rect">
            <a:avLst/>
          </a:prstGeom>
        </p:spPr>
      </p:pic>
    </p:spTree>
    <p:extLst>
      <p:ext uri="{BB962C8B-B14F-4D97-AF65-F5344CB8AC3E}">
        <p14:creationId xmlns:p14="http://schemas.microsoft.com/office/powerpoint/2010/main" val="8063484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385A0D-2EC5-30E0-CB42-2A0DB117CB02}"/>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C1DBD600-CB58-395D-2DAB-AE1107CBD16B}"/>
              </a:ext>
            </a:extLst>
          </p:cNvPr>
          <p:cNvPicPr>
            <a:picLocks noChangeAspect="1"/>
          </p:cNvPicPr>
          <p:nvPr/>
        </p:nvPicPr>
        <p:blipFill>
          <a:blip r:embed="rId2"/>
          <a:stretch>
            <a:fillRect/>
          </a:stretch>
        </p:blipFill>
        <p:spPr>
          <a:xfrm>
            <a:off x="1096687" y="383350"/>
            <a:ext cx="4036030" cy="3239744"/>
          </a:xfrm>
          <a:prstGeom prst="rect">
            <a:avLst/>
          </a:prstGeom>
        </p:spPr>
      </p:pic>
      <p:pic>
        <p:nvPicPr>
          <p:cNvPr id="6" name="Picture 5">
            <a:extLst>
              <a:ext uri="{FF2B5EF4-FFF2-40B4-BE49-F238E27FC236}">
                <a16:creationId xmlns:a16="http://schemas.microsoft.com/office/drawing/2014/main" id="{D59BEC41-4C50-5A09-9B2D-26C896ABD947}"/>
              </a:ext>
            </a:extLst>
          </p:cNvPr>
          <p:cNvPicPr>
            <a:picLocks noChangeAspect="1"/>
          </p:cNvPicPr>
          <p:nvPr/>
        </p:nvPicPr>
        <p:blipFill>
          <a:blip r:embed="rId3"/>
          <a:stretch>
            <a:fillRect/>
          </a:stretch>
        </p:blipFill>
        <p:spPr>
          <a:xfrm>
            <a:off x="1190445" y="3758210"/>
            <a:ext cx="3329797" cy="718899"/>
          </a:xfrm>
          <a:prstGeom prst="rect">
            <a:avLst/>
          </a:prstGeom>
        </p:spPr>
      </p:pic>
      <p:pic>
        <p:nvPicPr>
          <p:cNvPr id="8" name="Picture 7">
            <a:extLst>
              <a:ext uri="{FF2B5EF4-FFF2-40B4-BE49-F238E27FC236}">
                <a16:creationId xmlns:a16="http://schemas.microsoft.com/office/drawing/2014/main" id="{435C399E-3D78-6FBA-0521-6156DF19E644}"/>
              </a:ext>
            </a:extLst>
          </p:cNvPr>
          <p:cNvPicPr>
            <a:picLocks noChangeAspect="1"/>
          </p:cNvPicPr>
          <p:nvPr/>
        </p:nvPicPr>
        <p:blipFill>
          <a:blip r:embed="rId4"/>
          <a:stretch>
            <a:fillRect/>
          </a:stretch>
        </p:blipFill>
        <p:spPr>
          <a:xfrm>
            <a:off x="5964440" y="423574"/>
            <a:ext cx="4223356" cy="4640131"/>
          </a:xfrm>
          <a:prstGeom prst="rect">
            <a:avLst/>
          </a:prstGeom>
        </p:spPr>
      </p:pic>
    </p:spTree>
    <p:extLst>
      <p:ext uri="{BB962C8B-B14F-4D97-AF65-F5344CB8AC3E}">
        <p14:creationId xmlns:p14="http://schemas.microsoft.com/office/powerpoint/2010/main" val="20743129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60B0AB-6C05-BFE7-1917-7DA6BB89ED7D}"/>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821C9C45-56A7-3A56-D33C-E5C67C14DFBC}"/>
              </a:ext>
            </a:extLst>
          </p:cNvPr>
          <p:cNvPicPr>
            <a:picLocks noChangeAspect="1"/>
          </p:cNvPicPr>
          <p:nvPr/>
        </p:nvPicPr>
        <p:blipFill>
          <a:blip r:embed="rId2"/>
          <a:stretch>
            <a:fillRect/>
          </a:stretch>
        </p:blipFill>
        <p:spPr>
          <a:xfrm>
            <a:off x="1216326" y="422694"/>
            <a:ext cx="7254814" cy="4543219"/>
          </a:xfrm>
          <a:prstGeom prst="rect">
            <a:avLst/>
          </a:prstGeom>
        </p:spPr>
      </p:pic>
    </p:spTree>
    <p:extLst>
      <p:ext uri="{BB962C8B-B14F-4D97-AF65-F5344CB8AC3E}">
        <p14:creationId xmlns:p14="http://schemas.microsoft.com/office/powerpoint/2010/main" val="32091050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2B86C-A6B1-DCF0-B6FE-9A4F7A4814BC}"/>
              </a:ext>
            </a:extLst>
          </p:cNvPr>
          <p:cNvSpPr>
            <a:spLocks noGrp="1"/>
          </p:cNvSpPr>
          <p:nvPr>
            <p:ph type="title"/>
          </p:nvPr>
        </p:nvSpPr>
        <p:spPr/>
        <p:txBody>
          <a:bodyPr/>
          <a:lstStyle/>
          <a:p>
            <a:r>
              <a:rPr lang="en-IN" dirty="0"/>
              <a:t>Image sensing and Acquisition</a:t>
            </a:r>
          </a:p>
        </p:txBody>
      </p:sp>
      <p:pic>
        <p:nvPicPr>
          <p:cNvPr id="5" name="Content Placeholder 4">
            <a:extLst>
              <a:ext uri="{FF2B5EF4-FFF2-40B4-BE49-F238E27FC236}">
                <a16:creationId xmlns:a16="http://schemas.microsoft.com/office/drawing/2014/main" id="{5094CA89-713F-748B-8CD1-CD9A21E3E951}"/>
              </a:ext>
            </a:extLst>
          </p:cNvPr>
          <p:cNvPicPr>
            <a:picLocks noGrp="1" noChangeAspect="1"/>
          </p:cNvPicPr>
          <p:nvPr>
            <p:ph idx="1"/>
          </p:nvPr>
        </p:nvPicPr>
        <p:blipFill>
          <a:blip r:embed="rId2"/>
          <a:stretch>
            <a:fillRect/>
          </a:stretch>
        </p:blipFill>
        <p:spPr>
          <a:xfrm>
            <a:off x="1268083" y="1690689"/>
            <a:ext cx="7772399" cy="4106262"/>
          </a:xfrm>
        </p:spPr>
      </p:pic>
    </p:spTree>
    <p:extLst>
      <p:ext uri="{BB962C8B-B14F-4D97-AF65-F5344CB8AC3E}">
        <p14:creationId xmlns:p14="http://schemas.microsoft.com/office/powerpoint/2010/main" val="35147155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65336B-996A-6A1B-AC7E-48E68C44E3B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37DCC57-40A3-B328-6744-0455BF553F2C}"/>
              </a:ext>
            </a:extLst>
          </p:cNvPr>
          <p:cNvSpPr>
            <a:spLocks noGrp="1"/>
          </p:cNvSpPr>
          <p:nvPr>
            <p:ph type="title"/>
          </p:nvPr>
        </p:nvSpPr>
        <p:spPr/>
        <p:txBody>
          <a:bodyPr/>
          <a:lstStyle/>
          <a:p>
            <a:r>
              <a:rPr lang="en-IN" dirty="0"/>
              <a:t>Image sensing and Acquisition</a:t>
            </a:r>
          </a:p>
        </p:txBody>
      </p:sp>
      <p:pic>
        <p:nvPicPr>
          <p:cNvPr id="7" name="Content Placeholder 6">
            <a:extLst>
              <a:ext uri="{FF2B5EF4-FFF2-40B4-BE49-F238E27FC236}">
                <a16:creationId xmlns:a16="http://schemas.microsoft.com/office/drawing/2014/main" id="{7C10E463-1528-F0D4-1FA5-DDB4AC5FF9B2}"/>
              </a:ext>
            </a:extLst>
          </p:cNvPr>
          <p:cNvPicPr>
            <a:picLocks noGrp="1" noChangeAspect="1"/>
          </p:cNvPicPr>
          <p:nvPr>
            <p:ph idx="1"/>
          </p:nvPr>
        </p:nvPicPr>
        <p:blipFill>
          <a:blip r:embed="rId2"/>
          <a:stretch>
            <a:fillRect/>
          </a:stretch>
        </p:blipFill>
        <p:spPr>
          <a:xfrm>
            <a:off x="2603503" y="1552756"/>
            <a:ext cx="6531869" cy="3863258"/>
          </a:xfrm>
        </p:spPr>
      </p:pic>
    </p:spTree>
    <p:extLst>
      <p:ext uri="{BB962C8B-B14F-4D97-AF65-F5344CB8AC3E}">
        <p14:creationId xmlns:p14="http://schemas.microsoft.com/office/powerpoint/2010/main" val="2613428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9FA31C6-13D3-B936-D5CF-C778809DEC0D}"/>
              </a:ext>
            </a:extLst>
          </p:cNvPr>
          <p:cNvPicPr>
            <a:picLocks noGrp="1" noChangeAspect="1"/>
          </p:cNvPicPr>
          <p:nvPr>
            <p:ph idx="1"/>
          </p:nvPr>
        </p:nvPicPr>
        <p:blipFill>
          <a:blip r:embed="rId2"/>
          <a:stretch>
            <a:fillRect/>
          </a:stretch>
        </p:blipFill>
        <p:spPr>
          <a:xfrm>
            <a:off x="1708030" y="810883"/>
            <a:ext cx="7772400" cy="4174711"/>
          </a:xfrm>
        </p:spPr>
      </p:pic>
    </p:spTree>
    <p:extLst>
      <p:ext uri="{BB962C8B-B14F-4D97-AF65-F5344CB8AC3E}">
        <p14:creationId xmlns:p14="http://schemas.microsoft.com/office/powerpoint/2010/main" val="23470038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A44CC-2613-97CC-3231-FA3796F19A7A}"/>
              </a:ext>
            </a:extLst>
          </p:cNvPr>
          <p:cNvSpPr>
            <a:spLocks noGrp="1"/>
          </p:cNvSpPr>
          <p:nvPr>
            <p:ph type="title"/>
          </p:nvPr>
        </p:nvSpPr>
        <p:spPr/>
        <p:txBody>
          <a:bodyPr/>
          <a:lstStyle/>
          <a:p>
            <a:r>
              <a:rPr lang="en-IN" dirty="0"/>
              <a:t>Cont..</a:t>
            </a:r>
          </a:p>
        </p:txBody>
      </p:sp>
      <p:sp>
        <p:nvSpPr>
          <p:cNvPr id="3" name="Content Placeholder 2">
            <a:extLst>
              <a:ext uri="{FF2B5EF4-FFF2-40B4-BE49-F238E27FC236}">
                <a16:creationId xmlns:a16="http://schemas.microsoft.com/office/drawing/2014/main" id="{A5943E67-0124-A36B-AE8E-00FE9A19758D}"/>
              </a:ext>
            </a:extLst>
          </p:cNvPr>
          <p:cNvSpPr>
            <a:spLocks noGrp="1"/>
          </p:cNvSpPr>
          <p:nvPr>
            <p:ph idx="1"/>
          </p:nvPr>
        </p:nvSpPr>
        <p:spPr/>
        <p:txBody>
          <a:bodyPr/>
          <a:lstStyle/>
          <a:p>
            <a:r>
              <a:rPr lang="en-US" dirty="0"/>
              <a:t>Once trained, the computer can use this knowledge to identify and classify objects in new images and videos. The accuracy of these classifications can be improved over time through further training and exposure to more data. </a:t>
            </a:r>
          </a:p>
          <a:p>
            <a:r>
              <a:rPr lang="en-US" dirty="0"/>
              <a:t>In addition to machine learning, computer vision may also use techniques such as </a:t>
            </a:r>
            <a:r>
              <a:rPr lang="en-US" dirty="0">
                <a:hlinkClick r:id="rId2"/>
              </a:rPr>
              <a:t>deep learning</a:t>
            </a:r>
            <a:r>
              <a:rPr lang="en-US" dirty="0"/>
              <a:t>, which involves training artificial neural networks on large amounts of data to recognize patterns and features in a way that is similar to how the human brain works.</a:t>
            </a:r>
          </a:p>
          <a:p>
            <a:endParaRPr lang="en-IN" dirty="0"/>
          </a:p>
        </p:txBody>
      </p:sp>
    </p:spTree>
    <p:extLst>
      <p:ext uri="{BB962C8B-B14F-4D97-AF65-F5344CB8AC3E}">
        <p14:creationId xmlns:p14="http://schemas.microsoft.com/office/powerpoint/2010/main" val="3635883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E3A6669-3906-2CBC-571B-9CFEC452D402}"/>
              </a:ext>
            </a:extLst>
          </p:cNvPr>
          <p:cNvPicPr>
            <a:picLocks noGrp="1" noChangeAspect="1"/>
          </p:cNvPicPr>
          <p:nvPr>
            <p:ph idx="1"/>
          </p:nvPr>
        </p:nvPicPr>
        <p:blipFill>
          <a:blip r:embed="rId2"/>
          <a:stretch>
            <a:fillRect/>
          </a:stretch>
        </p:blipFill>
        <p:spPr>
          <a:xfrm>
            <a:off x="1828801" y="690113"/>
            <a:ext cx="7712014" cy="4917057"/>
          </a:xfrm>
        </p:spPr>
      </p:pic>
    </p:spTree>
    <p:extLst>
      <p:ext uri="{BB962C8B-B14F-4D97-AF65-F5344CB8AC3E}">
        <p14:creationId xmlns:p14="http://schemas.microsoft.com/office/powerpoint/2010/main" val="8334326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E101C5-F9E0-1E5C-34B9-107B0D63DBE4}"/>
            </a:ext>
          </a:extLst>
        </p:cNvPr>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1EEA81F7-BF24-C30A-9C12-280D859607FF}"/>
              </a:ext>
            </a:extLst>
          </p:cNvPr>
          <p:cNvPicPr>
            <a:picLocks noGrp="1" noChangeAspect="1"/>
          </p:cNvPicPr>
          <p:nvPr>
            <p:ph idx="1"/>
          </p:nvPr>
        </p:nvPicPr>
        <p:blipFill>
          <a:blip r:embed="rId2"/>
          <a:stretch>
            <a:fillRect/>
          </a:stretch>
        </p:blipFill>
        <p:spPr>
          <a:xfrm>
            <a:off x="2182482" y="1311215"/>
            <a:ext cx="7134045" cy="3902991"/>
          </a:xfrm>
        </p:spPr>
      </p:pic>
    </p:spTree>
    <p:extLst>
      <p:ext uri="{BB962C8B-B14F-4D97-AF65-F5344CB8AC3E}">
        <p14:creationId xmlns:p14="http://schemas.microsoft.com/office/powerpoint/2010/main" val="22907210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0B4ED8-AFF6-4AC6-1353-288BAC92445F}"/>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02214573-742B-AC29-CD14-0FEEBDCDD31A}"/>
              </a:ext>
            </a:extLst>
          </p:cNvPr>
          <p:cNvPicPr>
            <a:picLocks noChangeAspect="1"/>
          </p:cNvPicPr>
          <p:nvPr/>
        </p:nvPicPr>
        <p:blipFill>
          <a:blip r:embed="rId2"/>
          <a:stretch>
            <a:fillRect/>
          </a:stretch>
        </p:blipFill>
        <p:spPr>
          <a:xfrm>
            <a:off x="1949570" y="931653"/>
            <a:ext cx="8022566" cy="3678507"/>
          </a:xfrm>
          <a:prstGeom prst="rect">
            <a:avLst/>
          </a:prstGeom>
        </p:spPr>
      </p:pic>
    </p:spTree>
    <p:extLst>
      <p:ext uri="{BB962C8B-B14F-4D97-AF65-F5344CB8AC3E}">
        <p14:creationId xmlns:p14="http://schemas.microsoft.com/office/powerpoint/2010/main" val="39575559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8DC165-A6BB-C3B1-9A95-13C6D22A8785}"/>
            </a:ext>
          </a:extLst>
        </p:cNvPr>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BC8573DE-D372-AA91-ADFA-178454D0F7E5}"/>
              </a:ext>
            </a:extLst>
          </p:cNvPr>
          <p:cNvPicPr>
            <a:picLocks noGrp="1" noChangeAspect="1"/>
          </p:cNvPicPr>
          <p:nvPr>
            <p:ph idx="1"/>
          </p:nvPr>
        </p:nvPicPr>
        <p:blipFill>
          <a:blip r:embed="rId2"/>
          <a:stretch>
            <a:fillRect/>
          </a:stretch>
        </p:blipFill>
        <p:spPr>
          <a:xfrm>
            <a:off x="1138687" y="1043796"/>
            <a:ext cx="9937629" cy="5193102"/>
          </a:xfrm>
        </p:spPr>
      </p:pic>
    </p:spTree>
    <p:extLst>
      <p:ext uri="{BB962C8B-B14F-4D97-AF65-F5344CB8AC3E}">
        <p14:creationId xmlns:p14="http://schemas.microsoft.com/office/powerpoint/2010/main" val="18869866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F23564-579A-5729-F27A-B1792FE7EF2D}"/>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2594DC42-6BF7-F4A0-81C3-AF8869825890}"/>
              </a:ext>
            </a:extLst>
          </p:cNvPr>
          <p:cNvPicPr>
            <a:picLocks noChangeAspect="1"/>
          </p:cNvPicPr>
          <p:nvPr/>
        </p:nvPicPr>
        <p:blipFill>
          <a:blip r:embed="rId2"/>
          <a:stretch>
            <a:fillRect/>
          </a:stretch>
        </p:blipFill>
        <p:spPr>
          <a:xfrm>
            <a:off x="1466490" y="1009291"/>
            <a:ext cx="9540815" cy="4425351"/>
          </a:xfrm>
          <a:prstGeom prst="rect">
            <a:avLst/>
          </a:prstGeom>
        </p:spPr>
      </p:pic>
    </p:spTree>
    <p:extLst>
      <p:ext uri="{BB962C8B-B14F-4D97-AF65-F5344CB8AC3E}">
        <p14:creationId xmlns:p14="http://schemas.microsoft.com/office/powerpoint/2010/main" val="31306010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77184BD-1311-F2A6-51EE-B92BD38EA6D0}"/>
              </a:ext>
            </a:extLst>
          </p:cNvPr>
          <p:cNvPicPr>
            <a:picLocks noGrp="1" noChangeAspect="1"/>
          </p:cNvPicPr>
          <p:nvPr>
            <p:ph idx="1"/>
          </p:nvPr>
        </p:nvPicPr>
        <p:blipFill>
          <a:blip r:embed="rId2"/>
          <a:stretch>
            <a:fillRect/>
          </a:stretch>
        </p:blipFill>
        <p:spPr>
          <a:xfrm>
            <a:off x="1242203" y="1173193"/>
            <a:ext cx="9014605" cy="4787660"/>
          </a:xfrm>
        </p:spPr>
      </p:pic>
    </p:spTree>
    <p:extLst>
      <p:ext uri="{BB962C8B-B14F-4D97-AF65-F5344CB8AC3E}">
        <p14:creationId xmlns:p14="http://schemas.microsoft.com/office/powerpoint/2010/main" val="41650653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927974-5213-B377-97BA-0C3220C0E294}"/>
            </a:ext>
          </a:extLst>
        </p:cNvPr>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CF21B22F-6943-C1B3-D8DB-687A32BAC22A}"/>
              </a:ext>
            </a:extLst>
          </p:cNvPr>
          <p:cNvPicPr>
            <a:picLocks noGrp="1" noChangeAspect="1"/>
          </p:cNvPicPr>
          <p:nvPr>
            <p:ph idx="1"/>
          </p:nvPr>
        </p:nvPicPr>
        <p:blipFill>
          <a:blip r:embed="rId2"/>
          <a:stretch>
            <a:fillRect/>
          </a:stretch>
        </p:blipFill>
        <p:spPr>
          <a:xfrm>
            <a:off x="3355676" y="1837426"/>
            <a:ext cx="4572000" cy="2527540"/>
          </a:xfrm>
        </p:spPr>
      </p:pic>
    </p:spTree>
    <p:extLst>
      <p:ext uri="{BB962C8B-B14F-4D97-AF65-F5344CB8AC3E}">
        <p14:creationId xmlns:p14="http://schemas.microsoft.com/office/powerpoint/2010/main" val="15875867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66EE28-9F2B-3E49-9A3C-1F700A271F1F}"/>
            </a:ext>
          </a:extLst>
        </p:cNvPr>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C2E2BE64-D433-67C8-5403-C1C36CB2BC2B}"/>
              </a:ext>
            </a:extLst>
          </p:cNvPr>
          <p:cNvPicPr>
            <a:picLocks noGrp="1" noChangeAspect="1"/>
          </p:cNvPicPr>
          <p:nvPr>
            <p:ph idx="1"/>
          </p:nvPr>
        </p:nvPicPr>
        <p:blipFill>
          <a:blip r:embed="rId2"/>
          <a:stretch>
            <a:fillRect/>
          </a:stretch>
        </p:blipFill>
        <p:spPr>
          <a:xfrm>
            <a:off x="2104845" y="1630392"/>
            <a:ext cx="7211683" cy="3881887"/>
          </a:xfrm>
        </p:spPr>
      </p:pic>
    </p:spTree>
    <p:extLst>
      <p:ext uri="{BB962C8B-B14F-4D97-AF65-F5344CB8AC3E}">
        <p14:creationId xmlns:p14="http://schemas.microsoft.com/office/powerpoint/2010/main" val="14879398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655E88-3065-89C6-DEC1-71CD34EF8791}"/>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D7841B2B-1AF4-8B01-1502-5749DEE9564A}"/>
              </a:ext>
            </a:extLst>
          </p:cNvPr>
          <p:cNvPicPr>
            <a:picLocks noChangeAspect="1"/>
          </p:cNvPicPr>
          <p:nvPr/>
        </p:nvPicPr>
        <p:blipFill>
          <a:blip r:embed="rId2"/>
          <a:stretch>
            <a:fillRect/>
          </a:stretch>
        </p:blipFill>
        <p:spPr>
          <a:xfrm>
            <a:off x="1397479" y="1500996"/>
            <a:ext cx="8229600" cy="3717985"/>
          </a:xfrm>
          <a:prstGeom prst="rect">
            <a:avLst/>
          </a:prstGeom>
        </p:spPr>
      </p:pic>
    </p:spTree>
    <p:extLst>
      <p:ext uri="{BB962C8B-B14F-4D97-AF65-F5344CB8AC3E}">
        <p14:creationId xmlns:p14="http://schemas.microsoft.com/office/powerpoint/2010/main" val="28811870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3475CE-689A-B105-3BDE-DBE5FFA309F1}"/>
              </a:ext>
            </a:extLst>
          </p:cNvPr>
          <p:cNvPicPr>
            <a:picLocks noGrp="1" noChangeAspect="1"/>
          </p:cNvPicPr>
          <p:nvPr>
            <p:ph idx="1"/>
          </p:nvPr>
        </p:nvPicPr>
        <p:blipFill>
          <a:blip r:embed="rId2"/>
          <a:stretch>
            <a:fillRect/>
          </a:stretch>
        </p:blipFill>
        <p:spPr>
          <a:xfrm>
            <a:off x="1984075" y="741872"/>
            <a:ext cx="7297948" cy="4306664"/>
          </a:xfrm>
        </p:spPr>
      </p:pic>
    </p:spTree>
    <p:extLst>
      <p:ext uri="{BB962C8B-B14F-4D97-AF65-F5344CB8AC3E}">
        <p14:creationId xmlns:p14="http://schemas.microsoft.com/office/powerpoint/2010/main" val="19086534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Lightbox">
            <a:extLst>
              <a:ext uri="{FF2B5EF4-FFF2-40B4-BE49-F238E27FC236}">
                <a16:creationId xmlns:a16="http://schemas.microsoft.com/office/drawing/2014/main" id="{3A86246A-05B7-0D92-2152-E50B7B459DB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08030" y="1017918"/>
            <a:ext cx="7781027" cy="48836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4124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339A26-7F21-0560-2D11-F2D1E3725535}"/>
            </a:ext>
          </a:extLst>
        </p:cNvPr>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1C904E92-7D45-2016-6677-A3D62EFC0E00}"/>
              </a:ext>
            </a:extLst>
          </p:cNvPr>
          <p:cNvPicPr>
            <a:picLocks noGrp="1" noChangeAspect="1"/>
          </p:cNvPicPr>
          <p:nvPr>
            <p:ph idx="1"/>
          </p:nvPr>
        </p:nvPicPr>
        <p:blipFill>
          <a:blip r:embed="rId2"/>
          <a:stretch>
            <a:fillRect/>
          </a:stretch>
        </p:blipFill>
        <p:spPr>
          <a:xfrm>
            <a:off x="2286000" y="1310681"/>
            <a:ext cx="7513608" cy="4244730"/>
          </a:xfrm>
        </p:spPr>
      </p:pic>
    </p:spTree>
    <p:extLst>
      <p:ext uri="{BB962C8B-B14F-4D97-AF65-F5344CB8AC3E}">
        <p14:creationId xmlns:p14="http://schemas.microsoft.com/office/powerpoint/2010/main" val="378849671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57B2C4-08B7-A0D5-13FA-96D610D236B0}"/>
            </a:ext>
          </a:extLst>
        </p:cNvPr>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C302444-73FB-EEDB-2CE0-A7387A4F69D7}"/>
              </a:ext>
            </a:extLst>
          </p:cNvPr>
          <p:cNvPicPr>
            <a:picLocks noGrp="1" noChangeAspect="1"/>
          </p:cNvPicPr>
          <p:nvPr>
            <p:ph idx="1"/>
          </p:nvPr>
        </p:nvPicPr>
        <p:blipFill>
          <a:blip r:embed="rId2"/>
          <a:stretch>
            <a:fillRect/>
          </a:stretch>
        </p:blipFill>
        <p:spPr>
          <a:xfrm>
            <a:off x="2208362" y="1112808"/>
            <a:ext cx="7142671" cy="4088697"/>
          </a:xfrm>
        </p:spPr>
      </p:pic>
    </p:spTree>
    <p:extLst>
      <p:ext uri="{BB962C8B-B14F-4D97-AF65-F5344CB8AC3E}">
        <p14:creationId xmlns:p14="http://schemas.microsoft.com/office/powerpoint/2010/main" val="151082321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67F2A7-AA1C-A6AC-3408-2F93076D4404}"/>
            </a:ext>
          </a:extLst>
        </p:cNvPr>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2D78FCDD-6F8D-D48A-6985-EFED2CDDAA3F}"/>
              </a:ext>
            </a:extLst>
          </p:cNvPr>
          <p:cNvPicPr>
            <a:picLocks noGrp="1" noChangeAspect="1"/>
          </p:cNvPicPr>
          <p:nvPr>
            <p:ph idx="1"/>
          </p:nvPr>
        </p:nvPicPr>
        <p:blipFill>
          <a:blip r:embed="rId2"/>
          <a:stretch>
            <a:fillRect/>
          </a:stretch>
        </p:blipFill>
        <p:spPr>
          <a:xfrm>
            <a:off x="2311879" y="897147"/>
            <a:ext cx="6763109" cy="4744528"/>
          </a:xfrm>
        </p:spPr>
      </p:pic>
    </p:spTree>
    <p:extLst>
      <p:ext uri="{BB962C8B-B14F-4D97-AF65-F5344CB8AC3E}">
        <p14:creationId xmlns:p14="http://schemas.microsoft.com/office/powerpoint/2010/main" val="427557383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7EC1B7-FC91-8A30-F8F5-A3D8247F5E19}"/>
            </a:ext>
          </a:extLst>
        </p:cNvPr>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13B7107-022A-7746-E2A6-279760FC08D9}"/>
              </a:ext>
            </a:extLst>
          </p:cNvPr>
          <p:cNvPicPr>
            <a:picLocks noGrp="1" noChangeAspect="1"/>
          </p:cNvPicPr>
          <p:nvPr>
            <p:ph idx="1"/>
          </p:nvPr>
        </p:nvPicPr>
        <p:blipFill>
          <a:blip r:embed="rId2"/>
          <a:stretch>
            <a:fillRect/>
          </a:stretch>
        </p:blipFill>
        <p:spPr>
          <a:xfrm>
            <a:off x="1526875" y="1276710"/>
            <a:ext cx="8177842" cy="4675517"/>
          </a:xfrm>
        </p:spPr>
      </p:pic>
    </p:spTree>
    <p:extLst>
      <p:ext uri="{BB962C8B-B14F-4D97-AF65-F5344CB8AC3E}">
        <p14:creationId xmlns:p14="http://schemas.microsoft.com/office/powerpoint/2010/main" val="22187659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60C1E5-0321-5095-27AA-C5DEF672A9D4}"/>
            </a:ext>
          </a:extLst>
        </p:cNvPr>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8224159E-613B-38F7-8197-C9F59922EA6F}"/>
              </a:ext>
            </a:extLst>
          </p:cNvPr>
          <p:cNvPicPr>
            <a:picLocks noGrp="1" noChangeAspect="1"/>
          </p:cNvPicPr>
          <p:nvPr>
            <p:ph idx="1"/>
          </p:nvPr>
        </p:nvPicPr>
        <p:blipFill>
          <a:blip r:embed="rId2"/>
          <a:stretch>
            <a:fillRect/>
          </a:stretch>
        </p:blipFill>
        <p:spPr>
          <a:xfrm>
            <a:off x="2432649" y="1362973"/>
            <a:ext cx="6857999" cy="4477109"/>
          </a:xfrm>
        </p:spPr>
      </p:pic>
    </p:spTree>
    <p:extLst>
      <p:ext uri="{BB962C8B-B14F-4D97-AF65-F5344CB8AC3E}">
        <p14:creationId xmlns:p14="http://schemas.microsoft.com/office/powerpoint/2010/main" val="412829693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02A1BA-AE13-7214-2EC7-01853C080F36}"/>
            </a:ext>
          </a:extLst>
        </p:cNvPr>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DD542A7-3A27-0D61-B49C-C0E9831A03D4}"/>
              </a:ext>
            </a:extLst>
          </p:cNvPr>
          <p:cNvPicPr>
            <a:picLocks noGrp="1" noChangeAspect="1"/>
          </p:cNvPicPr>
          <p:nvPr>
            <p:ph idx="1"/>
          </p:nvPr>
        </p:nvPicPr>
        <p:blipFill>
          <a:blip r:embed="rId2"/>
          <a:stretch>
            <a:fillRect/>
          </a:stretch>
        </p:blipFill>
        <p:spPr>
          <a:xfrm>
            <a:off x="2087592" y="1112808"/>
            <a:ext cx="7142672" cy="4088919"/>
          </a:xfrm>
        </p:spPr>
      </p:pic>
    </p:spTree>
    <p:extLst>
      <p:ext uri="{BB962C8B-B14F-4D97-AF65-F5344CB8AC3E}">
        <p14:creationId xmlns:p14="http://schemas.microsoft.com/office/powerpoint/2010/main" val="361126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94043F-89EE-0311-E91E-C4CC87104E2A}"/>
            </a:ext>
          </a:extLst>
        </p:cNvPr>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21C59F9E-194A-DF1C-63B3-02115E785F09}"/>
              </a:ext>
            </a:extLst>
          </p:cNvPr>
          <p:cNvPicPr>
            <a:picLocks noGrp="1" noChangeAspect="1"/>
          </p:cNvPicPr>
          <p:nvPr>
            <p:ph idx="1"/>
          </p:nvPr>
        </p:nvPicPr>
        <p:blipFill>
          <a:blip r:embed="rId2"/>
          <a:stretch>
            <a:fillRect/>
          </a:stretch>
        </p:blipFill>
        <p:spPr>
          <a:xfrm>
            <a:off x="2725947" y="1173192"/>
            <a:ext cx="7099539" cy="3974336"/>
          </a:xfrm>
        </p:spPr>
      </p:pic>
    </p:spTree>
    <p:extLst>
      <p:ext uri="{BB962C8B-B14F-4D97-AF65-F5344CB8AC3E}">
        <p14:creationId xmlns:p14="http://schemas.microsoft.com/office/powerpoint/2010/main" val="374888485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601F10-0530-87AC-34E6-774593BD620C}"/>
            </a:ext>
          </a:extLst>
        </p:cNvPr>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3DB690A-B395-38F3-40A8-806E7A21C525}"/>
              </a:ext>
            </a:extLst>
          </p:cNvPr>
          <p:cNvPicPr>
            <a:picLocks noGrp="1" noChangeAspect="1"/>
          </p:cNvPicPr>
          <p:nvPr>
            <p:ph idx="1"/>
          </p:nvPr>
        </p:nvPicPr>
        <p:blipFill>
          <a:blip r:embed="rId2"/>
          <a:stretch>
            <a:fillRect/>
          </a:stretch>
        </p:blipFill>
        <p:spPr>
          <a:xfrm>
            <a:off x="1854679" y="1728345"/>
            <a:ext cx="6625087" cy="3775308"/>
          </a:xfrm>
        </p:spPr>
      </p:pic>
    </p:spTree>
    <p:extLst>
      <p:ext uri="{BB962C8B-B14F-4D97-AF65-F5344CB8AC3E}">
        <p14:creationId xmlns:p14="http://schemas.microsoft.com/office/powerpoint/2010/main" val="26441543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F98A1A-CE4E-FA0E-6512-20D8A3332FD1}"/>
            </a:ext>
          </a:extLst>
        </p:cNvPr>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DC47C75B-A836-F419-6857-4F1D6D425D81}"/>
              </a:ext>
            </a:extLst>
          </p:cNvPr>
          <p:cNvPicPr>
            <a:picLocks noGrp="1" noChangeAspect="1"/>
          </p:cNvPicPr>
          <p:nvPr>
            <p:ph idx="1"/>
          </p:nvPr>
        </p:nvPicPr>
        <p:blipFill>
          <a:blip r:embed="rId2"/>
          <a:stretch>
            <a:fillRect/>
          </a:stretch>
        </p:blipFill>
        <p:spPr>
          <a:xfrm>
            <a:off x="1414732" y="1017917"/>
            <a:ext cx="7755147" cy="4942936"/>
          </a:xfrm>
        </p:spPr>
      </p:pic>
    </p:spTree>
    <p:extLst>
      <p:ext uri="{BB962C8B-B14F-4D97-AF65-F5344CB8AC3E}">
        <p14:creationId xmlns:p14="http://schemas.microsoft.com/office/powerpoint/2010/main" val="268703617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5BE812-E0E9-901C-B610-1011FFDB32FA}"/>
            </a:ext>
          </a:extLst>
        </p:cNvPr>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9ACC104-61F6-A57F-6407-AF7B2C1AC676}"/>
              </a:ext>
            </a:extLst>
          </p:cNvPr>
          <p:cNvPicPr>
            <a:picLocks noGrp="1" noChangeAspect="1"/>
          </p:cNvPicPr>
          <p:nvPr>
            <p:ph idx="1"/>
          </p:nvPr>
        </p:nvPicPr>
        <p:blipFill>
          <a:blip r:embed="rId2"/>
          <a:stretch>
            <a:fillRect/>
          </a:stretch>
        </p:blipFill>
        <p:spPr>
          <a:xfrm>
            <a:off x="2242867" y="1302590"/>
            <a:ext cx="5072333" cy="4056354"/>
          </a:xfrm>
        </p:spPr>
      </p:pic>
    </p:spTree>
    <p:extLst>
      <p:ext uri="{BB962C8B-B14F-4D97-AF65-F5344CB8AC3E}">
        <p14:creationId xmlns:p14="http://schemas.microsoft.com/office/powerpoint/2010/main" val="4064768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30535EE-858B-3192-8CE9-58FBEFA8A4BD}"/>
              </a:ext>
            </a:extLst>
          </p:cNvPr>
          <p:cNvSpPr>
            <a:spLocks noGrp="1"/>
          </p:cNvSpPr>
          <p:nvPr>
            <p:ph idx="1"/>
          </p:nvPr>
        </p:nvSpPr>
        <p:spPr>
          <a:xfrm>
            <a:off x="838200" y="560717"/>
            <a:ext cx="10515600" cy="5616246"/>
          </a:xfrm>
        </p:spPr>
        <p:txBody>
          <a:bodyPr>
            <a:normAutofit fontScale="92500" lnSpcReduction="10000"/>
          </a:bodyPr>
          <a:lstStyle/>
          <a:p>
            <a:r>
              <a:rPr lang="en-US" b="1" dirty="0"/>
              <a:t>Computer vision</a:t>
            </a:r>
            <a:r>
              <a:rPr lang="en-US" dirty="0"/>
              <a:t> means the extraction of information from images, text, videos, etc. Sometimes computer vision tries to mimic human vision. It’s a subset of computer-based intelligence or Artificial intelligence which collects information from digital images or videos and analyze them to define the attributes.</a:t>
            </a:r>
          </a:p>
          <a:p>
            <a:r>
              <a:rPr lang="en-US" dirty="0"/>
              <a:t>The entire process involves image acquiring, screening, analyzing, identifying, and extracting information. </a:t>
            </a:r>
          </a:p>
          <a:p>
            <a:r>
              <a:rPr lang="en-US" dirty="0"/>
              <a:t>This extensive processing helps computers to understand any visual content and act on it accordingly.  </a:t>
            </a:r>
          </a:p>
          <a:p>
            <a:r>
              <a:rPr lang="en-US" dirty="0"/>
              <a:t>Computer vision projects translate digital visual content into precise descriptions to gather multi-dimensional data. </a:t>
            </a:r>
          </a:p>
          <a:p>
            <a:r>
              <a:rPr lang="en-US" dirty="0"/>
              <a:t>This data is then turned into a computer-readable language to aid the decision-making process. </a:t>
            </a:r>
          </a:p>
          <a:p>
            <a:r>
              <a:rPr lang="en-US" dirty="0"/>
              <a:t>The main objective of this branch of Artificial intelligence is to teach machines to collect information from images.</a:t>
            </a:r>
            <a:endParaRPr lang="en-IN" dirty="0"/>
          </a:p>
        </p:txBody>
      </p:sp>
    </p:spTree>
    <p:extLst>
      <p:ext uri="{BB962C8B-B14F-4D97-AF65-F5344CB8AC3E}">
        <p14:creationId xmlns:p14="http://schemas.microsoft.com/office/powerpoint/2010/main" val="35009436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C04464-5D85-4D26-D8B0-950236372941}"/>
            </a:ext>
          </a:extLst>
        </p:cNvPr>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E7F721E3-60FE-E25E-FDB6-B2C4EB64C8FB}"/>
              </a:ext>
            </a:extLst>
          </p:cNvPr>
          <p:cNvPicPr>
            <a:picLocks noGrp="1" noChangeAspect="1"/>
          </p:cNvPicPr>
          <p:nvPr>
            <p:ph idx="1"/>
          </p:nvPr>
        </p:nvPicPr>
        <p:blipFill>
          <a:blip r:embed="rId2"/>
          <a:stretch>
            <a:fillRect/>
          </a:stretch>
        </p:blipFill>
        <p:spPr>
          <a:xfrm>
            <a:off x="1820174" y="974785"/>
            <a:ext cx="7936301" cy="4528868"/>
          </a:xfrm>
        </p:spPr>
      </p:pic>
    </p:spTree>
    <p:extLst>
      <p:ext uri="{BB962C8B-B14F-4D97-AF65-F5344CB8AC3E}">
        <p14:creationId xmlns:p14="http://schemas.microsoft.com/office/powerpoint/2010/main" val="7700020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7CA206-DCF5-A2D7-E947-BB087DF5289F}"/>
            </a:ext>
          </a:extLst>
        </p:cNvPr>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A96BB9DB-403E-E14E-3C7F-E090A318480A}"/>
              </a:ext>
            </a:extLst>
          </p:cNvPr>
          <p:cNvPicPr>
            <a:picLocks noGrp="1" noChangeAspect="1"/>
          </p:cNvPicPr>
          <p:nvPr>
            <p:ph idx="1"/>
          </p:nvPr>
        </p:nvPicPr>
        <p:blipFill>
          <a:blip r:embed="rId2"/>
          <a:stretch>
            <a:fillRect/>
          </a:stretch>
        </p:blipFill>
        <p:spPr>
          <a:xfrm>
            <a:off x="1794295" y="931654"/>
            <a:ext cx="8152226" cy="4672146"/>
          </a:xfrm>
          <a:prstGeom prst="rect">
            <a:avLst/>
          </a:prstGeom>
        </p:spPr>
      </p:pic>
    </p:spTree>
    <p:extLst>
      <p:ext uri="{BB962C8B-B14F-4D97-AF65-F5344CB8AC3E}">
        <p14:creationId xmlns:p14="http://schemas.microsoft.com/office/powerpoint/2010/main" val="388395525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1E54E7-B403-1B24-C429-7293D338F10C}"/>
            </a:ext>
          </a:extLst>
        </p:cNvPr>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F5CC839F-8619-00AB-625B-CDC164ADB56D}"/>
              </a:ext>
            </a:extLst>
          </p:cNvPr>
          <p:cNvPicPr>
            <a:picLocks noGrp="1" noChangeAspect="1"/>
          </p:cNvPicPr>
          <p:nvPr>
            <p:ph idx="1"/>
          </p:nvPr>
        </p:nvPicPr>
        <p:blipFill>
          <a:blip r:embed="rId2"/>
          <a:stretch>
            <a:fillRect/>
          </a:stretch>
        </p:blipFill>
        <p:spPr>
          <a:xfrm>
            <a:off x="2501660" y="1311215"/>
            <a:ext cx="6866627" cy="3995071"/>
          </a:xfrm>
        </p:spPr>
      </p:pic>
    </p:spTree>
    <p:extLst>
      <p:ext uri="{BB962C8B-B14F-4D97-AF65-F5344CB8AC3E}">
        <p14:creationId xmlns:p14="http://schemas.microsoft.com/office/powerpoint/2010/main" val="333906959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14924A-1980-5128-63FD-5F3B3031D9B8}"/>
            </a:ext>
          </a:extLst>
        </p:cNvPr>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E77D605-AB94-3F94-E10A-FC1C19F2D574}"/>
              </a:ext>
            </a:extLst>
          </p:cNvPr>
          <p:cNvPicPr>
            <a:picLocks noGrp="1" noChangeAspect="1"/>
          </p:cNvPicPr>
          <p:nvPr>
            <p:ph idx="1"/>
          </p:nvPr>
        </p:nvPicPr>
        <p:blipFill>
          <a:blip r:embed="rId2"/>
          <a:stretch>
            <a:fillRect/>
          </a:stretch>
        </p:blipFill>
        <p:spPr>
          <a:xfrm>
            <a:off x="1664899" y="793630"/>
            <a:ext cx="7194430" cy="4796287"/>
          </a:xfrm>
        </p:spPr>
      </p:pic>
    </p:spTree>
    <p:extLst>
      <p:ext uri="{BB962C8B-B14F-4D97-AF65-F5344CB8AC3E}">
        <p14:creationId xmlns:p14="http://schemas.microsoft.com/office/powerpoint/2010/main" val="12962120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887D6D-1EF1-2DEE-CD7A-A48BE2066A29}"/>
            </a:ext>
          </a:extLst>
        </p:cNvPr>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62082BE7-013A-1F03-29E3-38B2C0979C7D}"/>
              </a:ext>
            </a:extLst>
          </p:cNvPr>
          <p:cNvPicPr>
            <a:picLocks noGrp="1" noChangeAspect="1"/>
          </p:cNvPicPr>
          <p:nvPr>
            <p:ph idx="1"/>
          </p:nvPr>
        </p:nvPicPr>
        <p:blipFill>
          <a:blip r:embed="rId2"/>
          <a:stretch>
            <a:fillRect/>
          </a:stretch>
        </p:blipFill>
        <p:spPr>
          <a:xfrm>
            <a:off x="1285337" y="966159"/>
            <a:ext cx="7522234" cy="4589252"/>
          </a:xfrm>
        </p:spPr>
      </p:pic>
    </p:spTree>
    <p:extLst>
      <p:ext uri="{BB962C8B-B14F-4D97-AF65-F5344CB8AC3E}">
        <p14:creationId xmlns:p14="http://schemas.microsoft.com/office/powerpoint/2010/main" val="400910981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B04449-D82B-3B6E-B163-0D5F47A2606C}"/>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78ABF87E-D6D4-2580-EB94-D5249A63D16B}"/>
              </a:ext>
            </a:extLst>
          </p:cNvPr>
          <p:cNvPicPr>
            <a:picLocks noChangeAspect="1"/>
          </p:cNvPicPr>
          <p:nvPr/>
        </p:nvPicPr>
        <p:blipFill>
          <a:blip r:embed="rId2"/>
          <a:stretch>
            <a:fillRect/>
          </a:stretch>
        </p:blipFill>
        <p:spPr>
          <a:xfrm>
            <a:off x="2139351" y="1086929"/>
            <a:ext cx="7099540" cy="3561334"/>
          </a:xfrm>
          <a:prstGeom prst="rect">
            <a:avLst/>
          </a:prstGeom>
        </p:spPr>
      </p:pic>
    </p:spTree>
    <p:extLst>
      <p:ext uri="{BB962C8B-B14F-4D97-AF65-F5344CB8AC3E}">
        <p14:creationId xmlns:p14="http://schemas.microsoft.com/office/powerpoint/2010/main" val="211261614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9F97E0-4B4B-129D-BEF1-E94233708620}"/>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5AD645B2-777F-F114-59F0-35F1E039670A}"/>
              </a:ext>
            </a:extLst>
          </p:cNvPr>
          <p:cNvPicPr>
            <a:picLocks noChangeAspect="1"/>
          </p:cNvPicPr>
          <p:nvPr/>
        </p:nvPicPr>
        <p:blipFill>
          <a:blip r:embed="rId2"/>
          <a:stretch>
            <a:fillRect/>
          </a:stretch>
        </p:blipFill>
        <p:spPr>
          <a:xfrm>
            <a:off x="3770370" y="1917930"/>
            <a:ext cx="3581584" cy="2711589"/>
          </a:xfrm>
          <a:prstGeom prst="rect">
            <a:avLst/>
          </a:prstGeom>
        </p:spPr>
      </p:pic>
    </p:spTree>
    <p:extLst>
      <p:ext uri="{BB962C8B-B14F-4D97-AF65-F5344CB8AC3E}">
        <p14:creationId xmlns:p14="http://schemas.microsoft.com/office/powerpoint/2010/main" val="19319726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DF9467-D04B-CE2C-020E-03D80C4A6771}"/>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F6A71657-6FD2-C517-D451-20C1A457F576}"/>
              </a:ext>
            </a:extLst>
          </p:cNvPr>
          <p:cNvPicPr>
            <a:picLocks noChangeAspect="1"/>
          </p:cNvPicPr>
          <p:nvPr/>
        </p:nvPicPr>
        <p:blipFill>
          <a:blip r:embed="rId2"/>
          <a:stretch>
            <a:fillRect/>
          </a:stretch>
        </p:blipFill>
        <p:spPr>
          <a:xfrm>
            <a:off x="2009956" y="793630"/>
            <a:ext cx="6754482" cy="3692106"/>
          </a:xfrm>
          <a:prstGeom prst="rect">
            <a:avLst/>
          </a:prstGeom>
        </p:spPr>
      </p:pic>
    </p:spTree>
    <p:extLst>
      <p:ext uri="{BB962C8B-B14F-4D97-AF65-F5344CB8AC3E}">
        <p14:creationId xmlns:p14="http://schemas.microsoft.com/office/powerpoint/2010/main" val="63969751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CD469FA-04D4-1529-72F7-053E95FCAE98}"/>
              </a:ext>
            </a:extLst>
          </p:cNvPr>
          <p:cNvPicPr>
            <a:picLocks noChangeAspect="1"/>
          </p:cNvPicPr>
          <p:nvPr/>
        </p:nvPicPr>
        <p:blipFill>
          <a:blip r:embed="rId2"/>
          <a:stretch>
            <a:fillRect/>
          </a:stretch>
        </p:blipFill>
        <p:spPr>
          <a:xfrm>
            <a:off x="1043796" y="517584"/>
            <a:ext cx="9885872" cy="5624423"/>
          </a:xfrm>
          <a:prstGeom prst="rect">
            <a:avLst/>
          </a:prstGeom>
        </p:spPr>
      </p:pic>
      <p:pic>
        <p:nvPicPr>
          <p:cNvPr id="7" name="Picture 6">
            <a:extLst>
              <a:ext uri="{FF2B5EF4-FFF2-40B4-BE49-F238E27FC236}">
                <a16:creationId xmlns:a16="http://schemas.microsoft.com/office/drawing/2014/main" id="{5017DDE8-363B-FA48-33B6-51DDBBBB4669}"/>
              </a:ext>
            </a:extLst>
          </p:cNvPr>
          <p:cNvPicPr>
            <a:picLocks noChangeAspect="1"/>
          </p:cNvPicPr>
          <p:nvPr/>
        </p:nvPicPr>
        <p:blipFill>
          <a:blip r:embed="rId3"/>
          <a:stretch>
            <a:fillRect/>
          </a:stretch>
        </p:blipFill>
        <p:spPr>
          <a:xfrm>
            <a:off x="6461185" y="3579962"/>
            <a:ext cx="4615132" cy="2129439"/>
          </a:xfrm>
          <a:prstGeom prst="rect">
            <a:avLst/>
          </a:prstGeom>
        </p:spPr>
      </p:pic>
    </p:spTree>
    <p:extLst>
      <p:ext uri="{BB962C8B-B14F-4D97-AF65-F5344CB8AC3E}">
        <p14:creationId xmlns:p14="http://schemas.microsoft.com/office/powerpoint/2010/main" val="132539246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CEC715-9023-34FA-1406-3AD8D6D02D68}"/>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A53E6D2D-3585-77FB-7B98-8ABB52F442A7}"/>
              </a:ext>
            </a:extLst>
          </p:cNvPr>
          <p:cNvPicPr>
            <a:picLocks noChangeAspect="1"/>
          </p:cNvPicPr>
          <p:nvPr/>
        </p:nvPicPr>
        <p:blipFill>
          <a:blip r:embed="rId2"/>
          <a:stretch>
            <a:fillRect/>
          </a:stretch>
        </p:blipFill>
        <p:spPr>
          <a:xfrm>
            <a:off x="1254211" y="250166"/>
            <a:ext cx="4841789" cy="5313872"/>
          </a:xfrm>
          <a:prstGeom prst="rect">
            <a:avLst/>
          </a:prstGeom>
        </p:spPr>
      </p:pic>
      <p:pic>
        <p:nvPicPr>
          <p:cNvPr id="6" name="Picture 5">
            <a:extLst>
              <a:ext uri="{FF2B5EF4-FFF2-40B4-BE49-F238E27FC236}">
                <a16:creationId xmlns:a16="http://schemas.microsoft.com/office/drawing/2014/main" id="{0B0C2F10-FC44-428A-D7A0-A44E0B86CF21}"/>
              </a:ext>
            </a:extLst>
          </p:cNvPr>
          <p:cNvPicPr>
            <a:picLocks noChangeAspect="1"/>
          </p:cNvPicPr>
          <p:nvPr/>
        </p:nvPicPr>
        <p:blipFill>
          <a:blip r:embed="rId3"/>
          <a:stretch>
            <a:fillRect/>
          </a:stretch>
        </p:blipFill>
        <p:spPr>
          <a:xfrm>
            <a:off x="6412750" y="1656271"/>
            <a:ext cx="5008624" cy="3303917"/>
          </a:xfrm>
          <a:prstGeom prst="rect">
            <a:avLst/>
          </a:prstGeom>
        </p:spPr>
      </p:pic>
    </p:spTree>
    <p:extLst>
      <p:ext uri="{BB962C8B-B14F-4D97-AF65-F5344CB8AC3E}">
        <p14:creationId xmlns:p14="http://schemas.microsoft.com/office/powerpoint/2010/main" val="39875958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9F32D-78FE-EBA9-07B7-DAF95969D291}"/>
              </a:ext>
            </a:extLst>
          </p:cNvPr>
          <p:cNvSpPr>
            <a:spLocks noGrp="1"/>
          </p:cNvSpPr>
          <p:nvPr>
            <p:ph type="title"/>
          </p:nvPr>
        </p:nvSpPr>
        <p:spPr>
          <a:xfrm>
            <a:off x="838200" y="365126"/>
            <a:ext cx="10515600" cy="773562"/>
          </a:xfrm>
        </p:spPr>
        <p:txBody>
          <a:bodyPr/>
          <a:lstStyle/>
          <a:p>
            <a:r>
              <a:rPr lang="en-IN" dirty="0"/>
              <a:t>Cont..</a:t>
            </a:r>
          </a:p>
        </p:txBody>
      </p:sp>
      <p:sp>
        <p:nvSpPr>
          <p:cNvPr id="3" name="Content Placeholder 2">
            <a:extLst>
              <a:ext uri="{FF2B5EF4-FFF2-40B4-BE49-F238E27FC236}">
                <a16:creationId xmlns:a16="http://schemas.microsoft.com/office/drawing/2014/main" id="{ADEDBA96-076A-F936-F529-68C0D17A6A28}"/>
              </a:ext>
            </a:extLst>
          </p:cNvPr>
          <p:cNvSpPr>
            <a:spLocks noGrp="1"/>
          </p:cNvSpPr>
          <p:nvPr>
            <p:ph idx="1"/>
          </p:nvPr>
        </p:nvSpPr>
        <p:spPr>
          <a:xfrm>
            <a:off x="838200" y="1138688"/>
            <a:ext cx="10515600" cy="5038275"/>
          </a:xfrm>
        </p:spPr>
        <p:txBody>
          <a:bodyPr>
            <a:normAutofit lnSpcReduction="10000"/>
          </a:bodyPr>
          <a:lstStyle/>
          <a:p>
            <a:pPr marL="0" indent="0" fontAlgn="base">
              <a:buNone/>
            </a:pPr>
            <a:r>
              <a:rPr lang="en-US" b="1" dirty="0"/>
              <a:t>Pixel Extraction</a:t>
            </a:r>
          </a:p>
          <a:p>
            <a:pPr fontAlgn="base"/>
            <a:r>
              <a:rPr lang="en-US" dirty="0"/>
              <a:t>OpenCV (Open Source Computer Vision), a cross- platform and free to use library of functions is based on real time Computer Vision which supports Deep Learning frameworks that aids in image and video processing. In Computer Vision, the principal element is to extract the pixels from the image so as to study the objects and thus understand what it contains. Below are a few key aspects that Computer Vision seeks to recognize in the photographs:</a:t>
            </a:r>
          </a:p>
          <a:p>
            <a:pPr fontAlgn="base"/>
            <a:r>
              <a:rPr lang="en-US" b="1" dirty="0"/>
              <a:t>Object Detection:</a:t>
            </a:r>
            <a:r>
              <a:rPr lang="en-US" dirty="0"/>
              <a:t> The location of the object.</a:t>
            </a:r>
          </a:p>
          <a:p>
            <a:pPr fontAlgn="base"/>
            <a:r>
              <a:rPr lang="en-US" b="1" dirty="0"/>
              <a:t>Object Recognition:</a:t>
            </a:r>
            <a:r>
              <a:rPr lang="en-US" dirty="0"/>
              <a:t> The objects in the image, and their positions.</a:t>
            </a:r>
          </a:p>
          <a:p>
            <a:pPr fontAlgn="base"/>
            <a:r>
              <a:rPr lang="en-US" b="1" dirty="0"/>
              <a:t>Object Classification:</a:t>
            </a:r>
            <a:r>
              <a:rPr lang="en-US" dirty="0"/>
              <a:t> The broad category that the object lies in.</a:t>
            </a:r>
          </a:p>
          <a:p>
            <a:pPr fontAlgn="base"/>
            <a:r>
              <a:rPr lang="en-US" b="1" dirty="0"/>
              <a:t>Object Segmentation:</a:t>
            </a:r>
            <a:r>
              <a:rPr lang="en-US" dirty="0"/>
              <a:t> The pixels belonging to that object.</a:t>
            </a:r>
          </a:p>
          <a:p>
            <a:endParaRPr lang="en-IN" dirty="0"/>
          </a:p>
        </p:txBody>
      </p:sp>
    </p:spTree>
    <p:extLst>
      <p:ext uri="{BB962C8B-B14F-4D97-AF65-F5344CB8AC3E}">
        <p14:creationId xmlns:p14="http://schemas.microsoft.com/office/powerpoint/2010/main" val="237231562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DEDBC4-12CE-8313-E164-C9442EEED6E8}"/>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771B918C-91CC-4C2B-AA77-F169A48EE213}"/>
              </a:ext>
            </a:extLst>
          </p:cNvPr>
          <p:cNvPicPr>
            <a:picLocks noChangeAspect="1"/>
          </p:cNvPicPr>
          <p:nvPr/>
        </p:nvPicPr>
        <p:blipFill>
          <a:blip r:embed="rId2"/>
          <a:stretch>
            <a:fillRect/>
          </a:stretch>
        </p:blipFill>
        <p:spPr>
          <a:xfrm>
            <a:off x="721853" y="486138"/>
            <a:ext cx="5739332" cy="3214594"/>
          </a:xfrm>
          <a:prstGeom prst="rect">
            <a:avLst/>
          </a:prstGeom>
        </p:spPr>
      </p:pic>
      <p:pic>
        <p:nvPicPr>
          <p:cNvPr id="7" name="Picture 6">
            <a:extLst>
              <a:ext uri="{FF2B5EF4-FFF2-40B4-BE49-F238E27FC236}">
                <a16:creationId xmlns:a16="http://schemas.microsoft.com/office/drawing/2014/main" id="{56556EEB-9F60-1448-A5EF-707C0EE14EF0}"/>
              </a:ext>
            </a:extLst>
          </p:cNvPr>
          <p:cNvPicPr>
            <a:picLocks noChangeAspect="1"/>
          </p:cNvPicPr>
          <p:nvPr/>
        </p:nvPicPr>
        <p:blipFill>
          <a:blip r:embed="rId3"/>
          <a:stretch>
            <a:fillRect/>
          </a:stretch>
        </p:blipFill>
        <p:spPr>
          <a:xfrm>
            <a:off x="4812935" y="2760454"/>
            <a:ext cx="6392777" cy="3320522"/>
          </a:xfrm>
          <a:prstGeom prst="rect">
            <a:avLst/>
          </a:prstGeom>
        </p:spPr>
      </p:pic>
    </p:spTree>
    <p:extLst>
      <p:ext uri="{BB962C8B-B14F-4D97-AF65-F5344CB8AC3E}">
        <p14:creationId xmlns:p14="http://schemas.microsoft.com/office/powerpoint/2010/main" val="217590071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5E47DE-EBA4-C95A-6ACB-21887B680368}"/>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F2749A8-16CD-B643-C9BB-C36CC2B60194}"/>
              </a:ext>
            </a:extLst>
          </p:cNvPr>
          <p:cNvPicPr>
            <a:picLocks noChangeAspect="1"/>
          </p:cNvPicPr>
          <p:nvPr/>
        </p:nvPicPr>
        <p:blipFill>
          <a:blip r:embed="rId2"/>
          <a:stretch>
            <a:fillRect/>
          </a:stretch>
        </p:blipFill>
        <p:spPr>
          <a:xfrm>
            <a:off x="472950" y="301926"/>
            <a:ext cx="5349880" cy="3562708"/>
          </a:xfrm>
          <a:prstGeom prst="rect">
            <a:avLst/>
          </a:prstGeom>
        </p:spPr>
      </p:pic>
      <p:pic>
        <p:nvPicPr>
          <p:cNvPr id="6" name="Picture 5">
            <a:extLst>
              <a:ext uri="{FF2B5EF4-FFF2-40B4-BE49-F238E27FC236}">
                <a16:creationId xmlns:a16="http://schemas.microsoft.com/office/drawing/2014/main" id="{47D19B87-4DED-5DC7-178D-996B67DD6939}"/>
              </a:ext>
            </a:extLst>
          </p:cNvPr>
          <p:cNvPicPr>
            <a:picLocks noChangeAspect="1"/>
          </p:cNvPicPr>
          <p:nvPr/>
        </p:nvPicPr>
        <p:blipFill>
          <a:blip r:embed="rId3"/>
          <a:stretch>
            <a:fillRect/>
          </a:stretch>
        </p:blipFill>
        <p:spPr>
          <a:xfrm>
            <a:off x="5191456" y="1759789"/>
            <a:ext cx="6445578" cy="3631721"/>
          </a:xfrm>
          <a:prstGeom prst="rect">
            <a:avLst/>
          </a:prstGeom>
        </p:spPr>
      </p:pic>
    </p:spTree>
    <p:extLst>
      <p:ext uri="{BB962C8B-B14F-4D97-AF65-F5344CB8AC3E}">
        <p14:creationId xmlns:p14="http://schemas.microsoft.com/office/powerpoint/2010/main" val="212645701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28CD21-9B03-7BBD-7E81-42D835B28CC9}"/>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CE7C2D14-5A6B-3B46-FF2C-2ADF5D3C8B8F}"/>
              </a:ext>
            </a:extLst>
          </p:cNvPr>
          <p:cNvPicPr>
            <a:picLocks noChangeAspect="1"/>
          </p:cNvPicPr>
          <p:nvPr/>
        </p:nvPicPr>
        <p:blipFill>
          <a:blip r:embed="rId2"/>
          <a:stretch>
            <a:fillRect/>
          </a:stretch>
        </p:blipFill>
        <p:spPr>
          <a:xfrm>
            <a:off x="3330737" y="660270"/>
            <a:ext cx="5373316" cy="3135352"/>
          </a:xfrm>
          <a:prstGeom prst="rect">
            <a:avLst/>
          </a:prstGeom>
        </p:spPr>
      </p:pic>
    </p:spTree>
    <p:extLst>
      <p:ext uri="{BB962C8B-B14F-4D97-AF65-F5344CB8AC3E}">
        <p14:creationId xmlns:p14="http://schemas.microsoft.com/office/powerpoint/2010/main" val="26665961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26E60B-2093-721D-243C-89897FE76DF8}"/>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7B2C0A52-747D-022E-310E-0F80E001D71E}"/>
              </a:ext>
            </a:extLst>
          </p:cNvPr>
          <p:cNvPicPr>
            <a:picLocks noChangeAspect="1"/>
          </p:cNvPicPr>
          <p:nvPr/>
        </p:nvPicPr>
        <p:blipFill>
          <a:blip r:embed="rId2"/>
          <a:stretch>
            <a:fillRect/>
          </a:stretch>
        </p:blipFill>
        <p:spPr>
          <a:xfrm>
            <a:off x="1578634" y="1138687"/>
            <a:ext cx="7625751" cy="4330460"/>
          </a:xfrm>
          <a:prstGeom prst="rect">
            <a:avLst/>
          </a:prstGeom>
        </p:spPr>
      </p:pic>
    </p:spTree>
    <p:extLst>
      <p:ext uri="{BB962C8B-B14F-4D97-AF65-F5344CB8AC3E}">
        <p14:creationId xmlns:p14="http://schemas.microsoft.com/office/powerpoint/2010/main" val="28954263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65ACE8-33C8-A2CE-148B-A76C3F99E6A0}"/>
              </a:ext>
            </a:extLst>
          </p:cNvPr>
          <p:cNvSpPr>
            <a:spLocks noGrp="1"/>
          </p:cNvSpPr>
          <p:nvPr>
            <p:ph idx="1"/>
          </p:nvPr>
        </p:nvSpPr>
        <p:spPr>
          <a:xfrm>
            <a:off x="838200" y="310551"/>
            <a:ext cx="10515600" cy="5866412"/>
          </a:xfrm>
        </p:spPr>
        <p:txBody>
          <a:bodyPr>
            <a:normAutofit lnSpcReduction="10000"/>
          </a:bodyPr>
          <a:lstStyle/>
          <a:p>
            <a:pPr marL="0" indent="0" fontAlgn="base">
              <a:buNone/>
            </a:pPr>
            <a:r>
              <a:rPr lang="en-US" b="1" dirty="0"/>
              <a:t>Applications and Future</a:t>
            </a:r>
          </a:p>
          <a:p>
            <a:pPr fontAlgn="base"/>
            <a:r>
              <a:rPr lang="en-US" dirty="0"/>
              <a:t>Computer Vision covers a huge ground as its applications know no bounds. It often escapes our minds as we fail to notice the role Computer Vision plays in the gadgets, we use day in and day out.</a:t>
            </a:r>
          </a:p>
          <a:p>
            <a:pPr fontAlgn="base"/>
            <a:r>
              <a:rPr lang="en-US" b="1" dirty="0"/>
              <a:t>Smartphones and Web:</a:t>
            </a:r>
            <a:r>
              <a:rPr lang="en-US" dirty="0"/>
              <a:t> Google Lens, QR Codes, Snapchat filters (face tracking), Night Sight, Face and Expression Detection, Lens Blur, Portrait mode, Google Photos (Face, Object and scene recognition), Google Maps (Image Stitching).</a:t>
            </a:r>
          </a:p>
          <a:p>
            <a:pPr fontAlgn="base"/>
            <a:r>
              <a:rPr lang="en-US" b="1" dirty="0"/>
              <a:t>Medical Imaging:</a:t>
            </a:r>
            <a:r>
              <a:rPr lang="en-US" dirty="0"/>
              <a:t> CAT/MRI</a:t>
            </a:r>
          </a:p>
          <a:p>
            <a:pPr fontAlgn="base"/>
            <a:r>
              <a:rPr lang="en-US" b="1" dirty="0"/>
              <a:t>Insurance:</a:t>
            </a:r>
            <a:r>
              <a:rPr lang="en-US" dirty="0"/>
              <a:t> Property Inspection and Damage analysis</a:t>
            </a:r>
          </a:p>
          <a:p>
            <a:pPr fontAlgn="base"/>
            <a:r>
              <a:rPr lang="en-US" b="1" dirty="0"/>
              <a:t>Optical Character Recognition (OCR)</a:t>
            </a:r>
            <a:endParaRPr lang="en-US" dirty="0"/>
          </a:p>
          <a:p>
            <a:pPr fontAlgn="base"/>
            <a:r>
              <a:rPr lang="en-US" b="1" dirty="0"/>
              <a:t>3D Model Building (Photogrammetry)</a:t>
            </a:r>
            <a:endParaRPr lang="en-US" dirty="0"/>
          </a:p>
          <a:p>
            <a:pPr fontAlgn="base"/>
            <a:r>
              <a:rPr lang="en-US" b="1" dirty="0"/>
              <a:t>Merging CGI with live actors in movies</a:t>
            </a:r>
            <a:endParaRPr lang="en-US" dirty="0"/>
          </a:p>
          <a:p>
            <a:endParaRPr lang="en-IN" dirty="0"/>
          </a:p>
        </p:txBody>
      </p:sp>
    </p:spTree>
    <p:extLst>
      <p:ext uri="{BB962C8B-B14F-4D97-AF65-F5344CB8AC3E}">
        <p14:creationId xmlns:p14="http://schemas.microsoft.com/office/powerpoint/2010/main" val="5113600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21A27E2-1DF1-C693-B152-BEA2E77FA2F7}"/>
              </a:ext>
            </a:extLst>
          </p:cNvPr>
          <p:cNvPicPr>
            <a:picLocks noChangeAspect="1"/>
          </p:cNvPicPr>
          <p:nvPr/>
        </p:nvPicPr>
        <p:blipFill>
          <a:blip r:embed="rId2"/>
          <a:stretch>
            <a:fillRect/>
          </a:stretch>
        </p:blipFill>
        <p:spPr>
          <a:xfrm>
            <a:off x="5986731" y="146648"/>
            <a:ext cx="6055743" cy="6495691"/>
          </a:xfrm>
          <a:prstGeom prst="rect">
            <a:avLst/>
          </a:prstGeom>
        </p:spPr>
      </p:pic>
      <p:pic>
        <p:nvPicPr>
          <p:cNvPr id="7" name="Picture 6">
            <a:extLst>
              <a:ext uri="{FF2B5EF4-FFF2-40B4-BE49-F238E27FC236}">
                <a16:creationId xmlns:a16="http://schemas.microsoft.com/office/drawing/2014/main" id="{38AF7274-96C6-D2FB-A2A9-0BFBC32B88FC}"/>
              </a:ext>
            </a:extLst>
          </p:cNvPr>
          <p:cNvPicPr>
            <a:picLocks noChangeAspect="1"/>
          </p:cNvPicPr>
          <p:nvPr/>
        </p:nvPicPr>
        <p:blipFill>
          <a:blip r:embed="rId3"/>
          <a:stretch>
            <a:fillRect/>
          </a:stretch>
        </p:blipFill>
        <p:spPr>
          <a:xfrm>
            <a:off x="367117" y="144051"/>
            <a:ext cx="5298505" cy="6498288"/>
          </a:xfrm>
          <a:prstGeom prst="rect">
            <a:avLst/>
          </a:prstGeom>
        </p:spPr>
      </p:pic>
    </p:spTree>
    <p:extLst>
      <p:ext uri="{BB962C8B-B14F-4D97-AF65-F5344CB8AC3E}">
        <p14:creationId xmlns:p14="http://schemas.microsoft.com/office/powerpoint/2010/main" val="22982838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D83ED04-091F-945C-9921-AEB28A74837C}"/>
              </a:ext>
            </a:extLst>
          </p:cNvPr>
          <p:cNvPicPr>
            <a:picLocks noChangeAspect="1"/>
          </p:cNvPicPr>
          <p:nvPr/>
        </p:nvPicPr>
        <p:blipFill>
          <a:blip r:embed="rId2"/>
          <a:stretch>
            <a:fillRect/>
          </a:stretch>
        </p:blipFill>
        <p:spPr>
          <a:xfrm>
            <a:off x="6262777" y="501868"/>
            <a:ext cx="5089585" cy="2275838"/>
          </a:xfrm>
          <a:prstGeom prst="rect">
            <a:avLst/>
          </a:prstGeom>
        </p:spPr>
      </p:pic>
      <p:pic>
        <p:nvPicPr>
          <p:cNvPr id="9" name="Picture 8">
            <a:extLst>
              <a:ext uri="{FF2B5EF4-FFF2-40B4-BE49-F238E27FC236}">
                <a16:creationId xmlns:a16="http://schemas.microsoft.com/office/drawing/2014/main" id="{B2FE95B5-A99D-B1DD-6F1E-9EB2809538DE}"/>
              </a:ext>
            </a:extLst>
          </p:cNvPr>
          <p:cNvPicPr>
            <a:picLocks noChangeAspect="1"/>
          </p:cNvPicPr>
          <p:nvPr/>
        </p:nvPicPr>
        <p:blipFill>
          <a:blip r:embed="rId3"/>
          <a:stretch>
            <a:fillRect/>
          </a:stretch>
        </p:blipFill>
        <p:spPr>
          <a:xfrm>
            <a:off x="6262777" y="2855344"/>
            <a:ext cx="5262112" cy="3699196"/>
          </a:xfrm>
          <a:prstGeom prst="rect">
            <a:avLst/>
          </a:prstGeom>
        </p:spPr>
      </p:pic>
      <p:pic>
        <p:nvPicPr>
          <p:cNvPr id="11" name="Picture 10">
            <a:extLst>
              <a:ext uri="{FF2B5EF4-FFF2-40B4-BE49-F238E27FC236}">
                <a16:creationId xmlns:a16="http://schemas.microsoft.com/office/drawing/2014/main" id="{C4711697-AADB-6E21-2C77-7DCFF9BC2689}"/>
              </a:ext>
            </a:extLst>
          </p:cNvPr>
          <p:cNvPicPr>
            <a:picLocks noChangeAspect="1"/>
          </p:cNvPicPr>
          <p:nvPr/>
        </p:nvPicPr>
        <p:blipFill>
          <a:blip r:embed="rId4"/>
          <a:stretch>
            <a:fillRect/>
          </a:stretch>
        </p:blipFill>
        <p:spPr>
          <a:xfrm>
            <a:off x="505140" y="179856"/>
            <a:ext cx="5298505" cy="6498288"/>
          </a:xfrm>
          <a:prstGeom prst="rect">
            <a:avLst/>
          </a:prstGeom>
        </p:spPr>
      </p:pic>
    </p:spTree>
    <p:extLst>
      <p:ext uri="{BB962C8B-B14F-4D97-AF65-F5344CB8AC3E}">
        <p14:creationId xmlns:p14="http://schemas.microsoft.com/office/powerpoint/2010/main" val="2256204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1942</TotalTime>
  <Words>1561</Words>
  <Application>Microsoft Office PowerPoint</Application>
  <PresentationFormat>Widescreen</PresentationFormat>
  <Paragraphs>117</Paragraphs>
  <Slides>63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63</vt:i4>
      </vt:variant>
    </vt:vector>
  </HeadingPairs>
  <TitlesOfParts>
    <vt:vector size="67" baseType="lpstr">
      <vt:lpstr>Arial</vt:lpstr>
      <vt:lpstr>Calibri</vt:lpstr>
      <vt:lpstr>Calibri Light</vt:lpstr>
      <vt:lpstr>Office Theme</vt:lpstr>
      <vt:lpstr>Computer Vision</vt:lpstr>
      <vt:lpstr>What Is Computer Vision? </vt:lpstr>
      <vt:lpstr>Cont..</vt:lpstr>
      <vt:lpstr>PowerPoint Presentation</vt:lpstr>
      <vt:lpstr>PowerPoint Presentation</vt:lpstr>
      <vt:lpstr>Cont..</vt:lpstr>
      <vt:lpstr>PowerPoint Presentation</vt:lpstr>
      <vt:lpstr>PowerPoint Presentation</vt:lpstr>
      <vt:lpstr>PowerPoint Presentation</vt:lpstr>
      <vt:lpstr>PowerPoint Presentation</vt:lpstr>
      <vt:lpstr>Features of Computer Vision</vt:lpstr>
      <vt:lpstr>Features of Computer Vision</vt:lpstr>
      <vt:lpstr>Features of Computer Vision</vt:lpstr>
      <vt:lpstr>Features of Computer Vision</vt:lpstr>
      <vt:lpstr>Features of Computer Vision</vt:lpstr>
      <vt:lpstr>Features of Computer Vision</vt:lpstr>
      <vt:lpstr>Features of Computer Vision</vt:lpstr>
      <vt:lpstr>Features of Computer Vision</vt:lpstr>
      <vt:lpstr>Levels of Computer Vision and Image processing</vt:lpstr>
      <vt:lpstr>Levels of Computer Vision and Image processing</vt:lpstr>
      <vt:lpstr>PowerPoint Presentation</vt:lpstr>
      <vt:lpstr>PowerPoint Presentation</vt:lpstr>
      <vt:lpstr>PowerPoint Presentation</vt:lpstr>
      <vt:lpstr>PowerPoint Presentation</vt:lpstr>
      <vt:lpstr>PowerPoint Presentation</vt:lpstr>
      <vt:lpstr>PowerPoint Presentation</vt:lpstr>
      <vt:lpstr>Image sensing and Acquisition</vt:lpstr>
      <vt:lpstr>Image sensing and Acquisition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Samson Ebenezar Uthirapathy</dc:creator>
  <cp:lastModifiedBy>Samson Ebenezar Uthirapathy</cp:lastModifiedBy>
  <cp:revision>78</cp:revision>
  <dcterms:created xsi:type="dcterms:W3CDTF">2025-06-13T05:59:27Z</dcterms:created>
  <dcterms:modified xsi:type="dcterms:W3CDTF">2025-07-28T03:03:20Z</dcterms:modified>
</cp:coreProperties>
</file>

<file path=docProps/thumbnail.jpeg>
</file>